
<file path=[Content_Types].xml><?xml version="1.0" encoding="utf-8"?>
<Types xmlns="http://schemas.openxmlformats.org/package/2006/content-types">
  <Default Extension="gif" ContentType="image/gif"/>
  <Default Extension="jpeg" ContentType="image/jpeg"/>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autoCompressPictures="0">
  <p:sldMasterIdLst>
    <p:sldMasterId id="2147483723" r:id="rId1"/>
  </p:sldMasterIdLst>
  <p:notesMasterIdLst>
    <p:notesMasterId r:id="rId20"/>
  </p:notesMasterIdLst>
  <p:sldIdLst>
    <p:sldId id="256" r:id="rId2"/>
    <p:sldId id="259" r:id="rId3"/>
    <p:sldId id="260" r:id="rId4"/>
    <p:sldId id="261" r:id="rId5"/>
    <p:sldId id="272" r:id="rId6"/>
    <p:sldId id="271" r:id="rId7"/>
    <p:sldId id="264" r:id="rId8"/>
    <p:sldId id="277" r:id="rId9"/>
    <p:sldId id="273" r:id="rId10"/>
    <p:sldId id="278" r:id="rId11"/>
    <p:sldId id="263" r:id="rId12"/>
    <p:sldId id="265" r:id="rId13"/>
    <p:sldId id="268" r:id="rId14"/>
    <p:sldId id="257" r:id="rId15"/>
    <p:sldId id="266" r:id="rId16"/>
    <p:sldId id="267" r:id="rId17"/>
    <p:sldId id="270" r:id="rId18"/>
    <p:sldId id="276"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582"/>
    <p:restoredTop sz="71483"/>
  </p:normalViewPr>
  <p:slideViewPr>
    <p:cSldViewPr snapToGrid="0" snapToObjects="1">
      <p:cViewPr varScale="1">
        <p:scale>
          <a:sx n="91" d="100"/>
          <a:sy n="91" d="100"/>
        </p:scale>
        <p:origin x="2224" y="184"/>
      </p:cViewPr>
      <p:guideLst/>
    </p:cSldViewPr>
  </p:slideViewPr>
  <p:notesTextViewPr>
    <p:cViewPr>
      <p:scale>
        <a:sx n="1" d="1"/>
        <a:sy n="1" d="1"/>
      </p:scale>
      <p:origin x="0" y="0"/>
    </p:cViewPr>
  </p:notesTextViewPr>
  <p:sorterViewPr>
    <p:cViewPr>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7062185-6335-2A46-8BC1-943E90AC363E}" type="datetimeFigureOut">
              <a:rPr lang="en-US" smtClean="0"/>
              <a:t>7/3/20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65ACE19-868F-074C-8D85-C9D9A9CE25D3}" type="slidenum">
              <a:rPr lang="en-US" smtClean="0"/>
              <a:t>‹#›</a:t>
            </a:fld>
            <a:endParaRPr lang="en-US"/>
          </a:p>
        </p:txBody>
      </p:sp>
    </p:spTree>
    <p:extLst>
      <p:ext uri="{BB962C8B-B14F-4D97-AF65-F5344CB8AC3E}">
        <p14:creationId xmlns:p14="http://schemas.microsoft.com/office/powerpoint/2010/main" val="14184466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 my name is Arthur and I’ll be presenting on the paper “Clash of the Titans: MapReduce vs. Spark for Large Scale Data Analytics”</a:t>
            </a:r>
          </a:p>
          <a:p>
            <a:r>
              <a:rPr lang="en-US" dirty="0"/>
              <a:t>I’ll start the presentation with </a:t>
            </a:r>
            <a:r>
              <a:rPr lang="en-US" sz="1200" b="0" i="0" kern="1200" dirty="0">
                <a:solidFill>
                  <a:schemeClr val="tx1"/>
                </a:solidFill>
                <a:effectLst/>
                <a:latin typeface="+mn-lt"/>
                <a:ea typeface="+mn-ea"/>
                <a:cs typeface="+mn-cs"/>
              </a:rPr>
              <a:t>1) key ideas at a high-level; then start to dive 2) into the mid-level details related to the algorithms used, design, and tools; and 3) for one of the algorithms used, dive into the finer details related to the implementation.</a:t>
            </a:r>
            <a:endParaRPr lang="en-US" dirty="0"/>
          </a:p>
        </p:txBody>
      </p:sp>
      <p:sp>
        <p:nvSpPr>
          <p:cNvPr id="4" name="Slide Number Placeholder 3"/>
          <p:cNvSpPr>
            <a:spLocks noGrp="1"/>
          </p:cNvSpPr>
          <p:nvPr>
            <p:ph type="sldNum" sz="quarter" idx="5"/>
          </p:nvPr>
        </p:nvSpPr>
        <p:spPr/>
        <p:txBody>
          <a:bodyPr/>
          <a:lstStyle/>
          <a:p>
            <a:fld id="{C65ACE19-868F-074C-8D85-C9D9A9CE25D3}" type="slidenum">
              <a:rPr lang="en-US" smtClean="0"/>
              <a:t>0</a:t>
            </a:fld>
            <a:endParaRPr lang="en-US"/>
          </a:p>
        </p:txBody>
      </p:sp>
    </p:spTree>
    <p:extLst>
      <p:ext uri="{BB962C8B-B14F-4D97-AF65-F5344CB8AC3E}">
        <p14:creationId xmlns:p14="http://schemas.microsoft.com/office/powerpoint/2010/main" val="471102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To see how the authors used their second profiling tool, here's the authors' table break-down of the task execution times. From this table, they concluded that, for WC and similar workloads, the shuffle selectivity can be significantly reduced by using a map side combiner (Spark). For these types of workloads, hash-based aggregation in Spark is more efficient than sort-based aggregation in MapReduce because Spark has lower complexity in its in-memory collection and combine components.</a:t>
            </a:r>
          </a:p>
        </p:txBody>
      </p:sp>
      <p:sp>
        <p:nvSpPr>
          <p:cNvPr id="4" name="Slide Number Placeholder 3"/>
          <p:cNvSpPr>
            <a:spLocks noGrp="1"/>
          </p:cNvSpPr>
          <p:nvPr>
            <p:ph type="sldNum" sz="quarter" idx="5"/>
          </p:nvPr>
        </p:nvSpPr>
        <p:spPr/>
        <p:txBody>
          <a:bodyPr/>
          <a:lstStyle/>
          <a:p>
            <a:fld id="{C65ACE19-868F-074C-8D85-C9D9A9CE25D3}" type="slidenum">
              <a:rPr lang="en-US" smtClean="0"/>
              <a:t>9</a:t>
            </a:fld>
            <a:endParaRPr lang="en-US"/>
          </a:p>
        </p:txBody>
      </p:sp>
    </p:spTree>
    <p:extLst>
      <p:ext uri="{BB962C8B-B14F-4D97-AF65-F5344CB8AC3E}">
        <p14:creationId xmlns:p14="http://schemas.microsoft.com/office/powerpoint/2010/main" val="20588485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 dove deep into one of the algorithms. In the interest of time, I'll take us back up to the high-level overview and share the results of the other analytics workloads the authors ran tests for.</a:t>
            </a:r>
          </a:p>
        </p:txBody>
      </p:sp>
      <p:sp>
        <p:nvSpPr>
          <p:cNvPr id="4" name="Slide Number Placeholder 3"/>
          <p:cNvSpPr>
            <a:spLocks noGrp="1"/>
          </p:cNvSpPr>
          <p:nvPr>
            <p:ph type="sldNum" sz="quarter" idx="5"/>
          </p:nvPr>
        </p:nvSpPr>
        <p:spPr/>
        <p:txBody>
          <a:bodyPr/>
          <a:lstStyle/>
          <a:p>
            <a:fld id="{C65ACE19-868F-074C-8D85-C9D9A9CE25D3}" type="slidenum">
              <a:rPr lang="en-US" smtClean="0"/>
              <a:t>10</a:t>
            </a:fld>
            <a:endParaRPr lang="en-US"/>
          </a:p>
        </p:txBody>
      </p:sp>
    </p:spTree>
    <p:extLst>
      <p:ext uri="{BB962C8B-B14F-4D97-AF65-F5344CB8AC3E}">
        <p14:creationId xmlns:p14="http://schemas.microsoft.com/office/powerpoint/2010/main" val="7699515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 results of our other workloads. For iterative algorithms like K--Means and Linear Regression</a:t>
            </a:r>
          </a:p>
          <a:p>
            <a:pPr marL="171450" indent="-171450">
              <a:buFontTx/>
              <a:buChar char="-"/>
            </a:pPr>
            <a:r>
              <a:rPr lang="en-US" dirty="0"/>
              <a:t>If an iteration is CPU-bound, caching the raw file to reduce disk I/O may not help reduce the execution time since the disk I/O is hidden by the CPU overhead.</a:t>
            </a:r>
          </a:p>
          <a:p>
            <a:pPr marL="171450" indent="-171450">
              <a:buFontTx/>
              <a:buChar char="-"/>
            </a:pPr>
            <a:r>
              <a:rPr lang="en-US" dirty="0"/>
              <a:t>RDD caching can reduce disk I/O and CPU overhead since it can cache any intermediate data during the analytic pipeline</a:t>
            </a:r>
          </a:p>
          <a:p>
            <a:pPr marL="171450" indent="-171450">
              <a:buFontTx/>
              <a:buChar char="-"/>
            </a:pPr>
            <a:r>
              <a:rPr lang="en-US" dirty="0"/>
              <a:t>If OS buffer is sufficient, the hit ratio of both OS buffer cache and HDFS caching for the training data set increases from one iteration to the next iteration, because of the replica locality from previous iterations</a:t>
            </a:r>
          </a:p>
          <a:p>
            <a:endParaRPr lang="en-US" dirty="0"/>
          </a:p>
          <a:p>
            <a:r>
              <a:rPr lang="en-US" dirty="0"/>
              <a:t>PageRank</a:t>
            </a: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en-US" dirty="0"/>
              <a:t>Compared to MapReduce, Spark can avoid materializing graph data structures on HDFS across iterations, which reduces overheads for serialization/de-serialization, disk I/O, and network I/O.</a:t>
            </a: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en-US" dirty="0"/>
              <a:t>In Graph-X, the CPU overhead for serialization/de-serialization may be higher than the disk I/O overhead without serialization</a:t>
            </a:r>
          </a:p>
          <a:p>
            <a:endParaRPr lang="en-US" dirty="0"/>
          </a:p>
        </p:txBody>
      </p:sp>
      <p:sp>
        <p:nvSpPr>
          <p:cNvPr id="4" name="Slide Number Placeholder 3"/>
          <p:cNvSpPr>
            <a:spLocks noGrp="1"/>
          </p:cNvSpPr>
          <p:nvPr>
            <p:ph type="sldNum" sz="quarter" idx="5"/>
          </p:nvPr>
        </p:nvSpPr>
        <p:spPr/>
        <p:txBody>
          <a:bodyPr/>
          <a:lstStyle/>
          <a:p>
            <a:fld id="{C65ACE19-868F-074C-8D85-C9D9A9CE25D3}" type="slidenum">
              <a:rPr lang="en-US" smtClean="0"/>
              <a:t>11</a:t>
            </a:fld>
            <a:endParaRPr lang="en-US"/>
          </a:p>
        </p:txBody>
      </p:sp>
    </p:spTree>
    <p:extLst>
      <p:ext uri="{BB962C8B-B14F-4D97-AF65-F5344CB8AC3E}">
        <p14:creationId xmlns:p14="http://schemas.microsoft.com/office/powerpoint/2010/main" val="37478972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authors summarized the cluster configuration impact by measuring performance impact of two parameters: number of disks and JVM heap size.</a:t>
            </a:r>
          </a:p>
          <a:p>
            <a:endParaRPr lang="en-US" dirty="0"/>
          </a:p>
          <a:p>
            <a:r>
              <a:rPr lang="en-US" dirty="0"/>
              <a:t>Number of Disks</a:t>
            </a:r>
          </a:p>
          <a:p>
            <a:pPr marL="228600" indent="-228600">
              <a:buAutoNum type="arabicParenR"/>
            </a:pPr>
            <a:r>
              <a:rPr lang="en-US" dirty="0"/>
              <a:t>Disk I/O for intermediate data is not a bottleneck for typical cluster configurations, for a majority of MapReduce and Spark workloads.</a:t>
            </a:r>
          </a:p>
          <a:p>
            <a:pPr marL="228600" indent="-228600">
              <a:buAutoNum type="arabicParenR"/>
            </a:pPr>
            <a:r>
              <a:rPr lang="en-US" dirty="0"/>
              <a:t>At extremely unbalanced configs, disk I/O becomes a bottleneck</a:t>
            </a:r>
          </a:p>
          <a:p>
            <a:endParaRPr lang="en-US" dirty="0"/>
          </a:p>
          <a:p>
            <a:r>
              <a:rPr lang="en-US" dirty="0"/>
              <a:t>JVM</a:t>
            </a:r>
          </a:p>
          <a:p>
            <a:r>
              <a:rPr lang="en-US" dirty="0"/>
              <a:t>1) The fraction of GC time decreases as the JVM heap size increases, except for the reduce stage for Spark-Sort with 4 GB heap size per</a:t>
            </a:r>
          </a:p>
          <a:p>
            <a:r>
              <a:rPr lang="en-US" dirty="0"/>
              <a:t>task. This is caused by the additional overhead for OS page swapping.</a:t>
            </a:r>
          </a:p>
          <a:p>
            <a:r>
              <a:rPr lang="en-US" dirty="0"/>
              <a:t>2) When the JVM heap size is larger than 256 MB, the fraction of GC time becomes relatively stable;</a:t>
            </a:r>
          </a:p>
          <a:p>
            <a:r>
              <a:rPr lang="en-US" dirty="0"/>
              <a:t>3) The execution time is not sensitive to additional data spills to disks since disk I/O is not a bottleneck for WC and Sort.</a:t>
            </a:r>
          </a:p>
        </p:txBody>
      </p:sp>
      <p:sp>
        <p:nvSpPr>
          <p:cNvPr id="4" name="Slide Number Placeholder 3"/>
          <p:cNvSpPr>
            <a:spLocks noGrp="1"/>
          </p:cNvSpPr>
          <p:nvPr>
            <p:ph type="sldNum" sz="quarter" idx="5"/>
          </p:nvPr>
        </p:nvSpPr>
        <p:spPr/>
        <p:txBody>
          <a:bodyPr/>
          <a:lstStyle/>
          <a:p>
            <a:fld id="{C65ACE19-868F-074C-8D85-C9D9A9CE25D3}" type="slidenum">
              <a:rPr lang="en-US" smtClean="0"/>
              <a:t>12</a:t>
            </a:fld>
            <a:endParaRPr lang="en-US"/>
          </a:p>
        </p:txBody>
      </p:sp>
    </p:spTree>
    <p:extLst>
      <p:ext uri="{BB962C8B-B14F-4D97-AF65-F5344CB8AC3E}">
        <p14:creationId xmlns:p14="http://schemas.microsoft.com/office/powerpoint/2010/main" val="17315542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to move onto the findings of the paper and the key takeaways:</a:t>
            </a:r>
          </a:p>
          <a:p>
            <a:pPr marL="228600" indent="-228600">
              <a:buAutoNum type="arabicParenR"/>
            </a:pPr>
            <a:r>
              <a:rPr lang="en-US" dirty="0"/>
              <a:t>In many of the workloads, Spark is faster than MapReduce. 2 to 5x for WC, 5x for K-means, and 5x for PageRank. This is due to three primary causes: </a:t>
            </a:r>
          </a:p>
          <a:p>
            <a:r>
              <a:rPr lang="en-US" sz="1200" kern="1200" dirty="0">
                <a:solidFill>
                  <a:schemeClr val="tx1"/>
                </a:solidFill>
                <a:effectLst/>
                <a:latin typeface="+mn-lt"/>
                <a:ea typeface="+mn-ea"/>
                <a:cs typeface="+mn-cs"/>
              </a:rPr>
              <a:t>1) For Word Count and similar workloads, where the map output selectivity can be significantly reduced using a map side combiner, hash-based aggregation in Spark is more efficient than sort-based aggregation in MapReduce. The execution time break-down result indicates that the hash-based framework contributes to about 39% of the overall improvement for Spark</a:t>
            </a:r>
          </a:p>
          <a:p>
            <a:r>
              <a:rPr lang="en-US" sz="1200" kern="1200" dirty="0">
                <a:solidFill>
                  <a:schemeClr val="tx1"/>
                </a:solidFill>
                <a:effectLst/>
                <a:latin typeface="+mn-lt"/>
                <a:ea typeface="+mn-ea"/>
                <a:cs typeface="+mn-cs"/>
              </a:rPr>
              <a:t>2) For iterative algorithms such as </a:t>
            </a:r>
            <a:r>
              <a:rPr lang="en-US" sz="1200" kern="1200" dirty="0" err="1">
                <a:solidFill>
                  <a:schemeClr val="tx1"/>
                </a:solidFill>
                <a:effectLst/>
                <a:latin typeface="+mn-lt"/>
                <a:ea typeface="+mn-ea"/>
                <a:cs typeface="+mn-cs"/>
              </a:rPr>
              <a:t>kmeans</a:t>
            </a:r>
            <a:r>
              <a:rPr lang="en-US" sz="1200" kern="1200" dirty="0">
                <a:solidFill>
                  <a:schemeClr val="tx1"/>
                </a:solidFill>
                <a:effectLst/>
                <a:latin typeface="+mn-lt"/>
                <a:ea typeface="+mn-ea"/>
                <a:cs typeface="+mn-cs"/>
              </a:rPr>
              <a:t> and PageRank, caching the input as RDDs can reduce both CPU and disk I/O overheads for subsequent iterations.</a:t>
            </a:r>
          </a:p>
          <a:p>
            <a:r>
              <a:rPr lang="en-US" sz="1200" kern="1200" dirty="0">
                <a:solidFill>
                  <a:schemeClr val="tx1"/>
                </a:solidFill>
                <a:effectLst/>
                <a:latin typeface="+mn-lt"/>
                <a:ea typeface="+mn-ea"/>
                <a:cs typeface="+mn-cs"/>
              </a:rPr>
              <a:t>3) Since Spark enables data pipelining within a stage, it avoids materialization overhead for output data on HDFS among iterations for graph analytics algorithms such as PageRank.</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exception is for Sort, where MR is 2x faster than sort. An exception to Spark’s performance advantage over MapReduce is the Sort workload, for which MapReduce is 2x faster than Spark. This is due to differences in task execution plans. MapReduce can overlap the shuffle stage with the map stage, which effectively hides network overhead which is often a bottleneck for the reduce stage.</a:t>
            </a:r>
          </a:p>
        </p:txBody>
      </p:sp>
      <p:sp>
        <p:nvSpPr>
          <p:cNvPr id="4" name="Slide Number Placeholder 3"/>
          <p:cNvSpPr>
            <a:spLocks noGrp="1"/>
          </p:cNvSpPr>
          <p:nvPr>
            <p:ph type="sldNum" sz="quarter" idx="5"/>
          </p:nvPr>
        </p:nvSpPr>
        <p:spPr/>
        <p:txBody>
          <a:bodyPr/>
          <a:lstStyle/>
          <a:p>
            <a:fld id="{C65ACE19-868F-074C-8D85-C9D9A9CE25D3}" type="slidenum">
              <a:rPr lang="en-US" smtClean="0"/>
              <a:t>13</a:t>
            </a:fld>
            <a:endParaRPr lang="en-US"/>
          </a:p>
        </p:txBody>
      </p:sp>
    </p:spTree>
    <p:extLst>
      <p:ext uri="{BB962C8B-B14F-4D97-AF65-F5344CB8AC3E}">
        <p14:creationId xmlns:p14="http://schemas.microsoft.com/office/powerpoint/2010/main" val="37660467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authors also included some observations about architectural and implementation differences between the two frameworks after they concluded their key takeaways.</a:t>
            </a:r>
          </a:p>
        </p:txBody>
      </p:sp>
      <p:sp>
        <p:nvSpPr>
          <p:cNvPr id="4" name="Slide Number Placeholder 3"/>
          <p:cNvSpPr>
            <a:spLocks noGrp="1"/>
          </p:cNvSpPr>
          <p:nvPr>
            <p:ph type="sldNum" sz="quarter" idx="5"/>
          </p:nvPr>
        </p:nvSpPr>
        <p:spPr/>
        <p:txBody>
          <a:bodyPr/>
          <a:lstStyle/>
          <a:p>
            <a:fld id="{C65ACE19-868F-074C-8D85-C9D9A9CE25D3}" type="slidenum">
              <a:rPr lang="en-US" smtClean="0"/>
              <a:t>14</a:t>
            </a:fld>
            <a:endParaRPr lang="en-US"/>
          </a:p>
        </p:txBody>
      </p:sp>
    </p:spTree>
    <p:extLst>
      <p:ext uri="{BB962C8B-B14F-4D97-AF65-F5344CB8AC3E}">
        <p14:creationId xmlns:p14="http://schemas.microsoft.com/office/powerpoint/2010/main" val="30333084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They also included observations about common characteristics.</a:t>
            </a:r>
          </a:p>
        </p:txBody>
      </p:sp>
      <p:sp>
        <p:nvSpPr>
          <p:cNvPr id="4" name="Slide Number Placeholder 3"/>
          <p:cNvSpPr>
            <a:spLocks noGrp="1"/>
          </p:cNvSpPr>
          <p:nvPr>
            <p:ph type="sldNum" sz="quarter" idx="5"/>
          </p:nvPr>
        </p:nvSpPr>
        <p:spPr/>
        <p:txBody>
          <a:bodyPr/>
          <a:lstStyle/>
          <a:p>
            <a:fld id="{C65ACE19-868F-074C-8D85-C9D9A9CE25D3}" type="slidenum">
              <a:rPr lang="en-US" smtClean="0"/>
              <a:t>15</a:t>
            </a:fld>
            <a:endParaRPr lang="en-US"/>
          </a:p>
        </p:txBody>
      </p:sp>
    </p:spTree>
    <p:extLst>
      <p:ext uri="{BB962C8B-B14F-4D97-AF65-F5344CB8AC3E}">
        <p14:creationId xmlns:p14="http://schemas.microsoft.com/office/powerpoint/2010/main" val="5679643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arenR"/>
            </a:pPr>
            <a:r>
              <a:rPr lang="en-US" dirty="0"/>
              <a:t>To include a critique of the paper, I'd like to share the pros/cons and some new directions I had thought of while reading it:</a:t>
            </a:r>
          </a:p>
          <a:p>
            <a:pPr marL="228600" indent="-228600">
              <a:buAutoNum type="arabicParenR"/>
            </a:pPr>
            <a:r>
              <a:rPr lang="en-US" dirty="0"/>
              <a:t>Pros of the paper’s key ideas, approach, and algorithm/design; It was well structured, methodical approach to its experiment, considered multiple factors, had deep analysis, and well thought conclusions.</a:t>
            </a:r>
          </a:p>
          <a:p>
            <a:pPr marL="228600" indent="-228600">
              <a:buAutoNum type="arabicParenR"/>
            </a:pPr>
            <a:r>
              <a:rPr lang="en-US" dirty="0"/>
              <a:t>Cons of the paper’s key ideas, approach, and algorithm/design; Given the number of the other popular open source tools, comparing just two seemed to fall short. </a:t>
            </a:r>
          </a:p>
          <a:p>
            <a:pPr marL="228600" indent="-228600">
              <a:buAutoNum type="arabicParenR"/>
            </a:pPr>
            <a:r>
              <a:rPr lang="en-US" dirty="0"/>
              <a:t>While leads to my third point, where two directions where this paper can expand upon is to 1) Inclusion of other different frameworks and analytics tools, like Storm and 2) incorporate more workloads to get a wider range of reference points. </a:t>
            </a:r>
          </a:p>
        </p:txBody>
      </p:sp>
      <p:sp>
        <p:nvSpPr>
          <p:cNvPr id="4" name="Slide Number Placeholder 3"/>
          <p:cNvSpPr>
            <a:spLocks noGrp="1"/>
          </p:cNvSpPr>
          <p:nvPr>
            <p:ph type="sldNum" sz="quarter" idx="5"/>
          </p:nvPr>
        </p:nvSpPr>
        <p:spPr/>
        <p:txBody>
          <a:bodyPr/>
          <a:lstStyle/>
          <a:p>
            <a:fld id="{C65ACE19-868F-074C-8D85-C9D9A9CE25D3}" type="slidenum">
              <a:rPr lang="en-US" smtClean="0"/>
              <a:t>16</a:t>
            </a:fld>
            <a:endParaRPr lang="en-US"/>
          </a:p>
        </p:txBody>
      </p:sp>
    </p:spTree>
    <p:extLst>
      <p:ext uri="{BB962C8B-B14F-4D97-AF65-F5344CB8AC3E}">
        <p14:creationId xmlns:p14="http://schemas.microsoft.com/office/powerpoint/2010/main" val="18543363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that concludes my presentation. Thank you for listening and watching. I hope you enjoyed it and learned something new.</a:t>
            </a:r>
          </a:p>
        </p:txBody>
      </p:sp>
      <p:sp>
        <p:nvSpPr>
          <p:cNvPr id="4" name="Slide Number Placeholder 3"/>
          <p:cNvSpPr>
            <a:spLocks noGrp="1"/>
          </p:cNvSpPr>
          <p:nvPr>
            <p:ph type="sldNum" sz="quarter" idx="5"/>
          </p:nvPr>
        </p:nvSpPr>
        <p:spPr/>
        <p:txBody>
          <a:bodyPr/>
          <a:lstStyle/>
          <a:p>
            <a:fld id="{C65ACE19-868F-074C-8D85-C9D9A9CE25D3}" type="slidenum">
              <a:rPr lang="en-US" smtClean="0"/>
              <a:t>17</a:t>
            </a:fld>
            <a:endParaRPr lang="en-US"/>
          </a:p>
        </p:txBody>
      </p:sp>
    </p:spTree>
    <p:extLst>
      <p:ext uri="{BB962C8B-B14F-4D97-AF65-F5344CB8AC3E}">
        <p14:creationId xmlns:p14="http://schemas.microsoft.com/office/powerpoint/2010/main" val="24834476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jump into the meat of the paper, the abstract of this paper is to conduct a detailed of MR and Spark with two profiling tools for comparison. The two methods for these tools are 1 and 2</a:t>
            </a:r>
          </a:p>
        </p:txBody>
      </p:sp>
      <p:sp>
        <p:nvSpPr>
          <p:cNvPr id="4" name="Slide Number Placeholder 3"/>
          <p:cNvSpPr>
            <a:spLocks noGrp="1"/>
          </p:cNvSpPr>
          <p:nvPr>
            <p:ph type="sldNum" sz="quarter" idx="5"/>
          </p:nvPr>
        </p:nvSpPr>
        <p:spPr/>
        <p:txBody>
          <a:bodyPr/>
          <a:lstStyle/>
          <a:p>
            <a:fld id="{C65ACE19-868F-074C-8D85-C9D9A9CE25D3}" type="slidenum">
              <a:rPr lang="en-US" smtClean="0"/>
              <a:t>1</a:t>
            </a:fld>
            <a:endParaRPr lang="en-US"/>
          </a:p>
        </p:txBody>
      </p:sp>
    </p:spTree>
    <p:extLst>
      <p:ext uri="{BB962C8B-B14F-4D97-AF65-F5344CB8AC3E}">
        <p14:creationId xmlns:p14="http://schemas.microsoft.com/office/powerpoint/2010/main" val="20871267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1.1 Cluster Computing Architectures</a:t>
            </a:r>
          </a:p>
          <a:p>
            <a:r>
              <a:rPr lang="en-US" sz="1200" kern="1200" dirty="0">
                <a:solidFill>
                  <a:schemeClr val="tx1"/>
                </a:solidFill>
                <a:effectLst/>
                <a:latin typeface="+mn-lt"/>
                <a:ea typeface="+mn-ea"/>
                <a:cs typeface="+mn-cs"/>
              </a:rPr>
              <a:t>MapReduce is one of the earliest and best known frameworks. It follows the functional programming model, and performs explicit synchronization across computational stages. It also exposes a simple programming API in terms of map() and reduce() functions. Apache Hadoop is a widely used open source implementation. MR is simple and attractive for users, but the framework has limitations. For example, MR processes data iteratively which leads to multiple rounds of computation on the same data.</a:t>
            </a:r>
          </a:p>
          <a:p>
            <a:endParaRPr lang="en-US" dirty="0"/>
          </a:p>
        </p:txBody>
      </p:sp>
      <p:sp>
        <p:nvSpPr>
          <p:cNvPr id="4" name="Slide Number Placeholder 3"/>
          <p:cNvSpPr>
            <a:spLocks noGrp="1"/>
          </p:cNvSpPr>
          <p:nvPr>
            <p:ph type="sldNum" sz="quarter" idx="5"/>
          </p:nvPr>
        </p:nvSpPr>
        <p:spPr/>
        <p:txBody>
          <a:bodyPr/>
          <a:lstStyle/>
          <a:p>
            <a:fld id="{C65ACE19-868F-074C-8D85-C9D9A9CE25D3}" type="slidenum">
              <a:rPr lang="en-US" smtClean="0"/>
              <a:t>2</a:t>
            </a:fld>
            <a:endParaRPr lang="en-US"/>
          </a:p>
        </p:txBody>
      </p:sp>
    </p:spTree>
    <p:extLst>
      <p:ext uri="{BB962C8B-B14F-4D97-AF65-F5344CB8AC3E}">
        <p14:creationId xmlns:p14="http://schemas.microsoft.com/office/powerpoint/2010/main" val="12483907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1.1 Cluster Computing Architectures</a:t>
            </a:r>
          </a:p>
          <a:p>
            <a:r>
              <a:rPr lang="en-US" dirty="0"/>
              <a:t>To overcome MapReduce’s limitation of iteratively processing data, Spark uses RDDs, which implement in-memory data structures to cache intermediate data across a set of nodes. Since RDDs can be kept in memory, algorithms can iterate over RDD data many times very efficiently.</a:t>
            </a:r>
          </a:p>
        </p:txBody>
      </p:sp>
      <p:sp>
        <p:nvSpPr>
          <p:cNvPr id="4" name="Slide Number Placeholder 3"/>
          <p:cNvSpPr>
            <a:spLocks noGrp="1"/>
          </p:cNvSpPr>
          <p:nvPr>
            <p:ph type="sldNum" sz="quarter" idx="5"/>
          </p:nvPr>
        </p:nvSpPr>
        <p:spPr/>
        <p:txBody>
          <a:bodyPr/>
          <a:lstStyle/>
          <a:p>
            <a:fld id="{C65ACE19-868F-074C-8D85-C9D9A9CE25D3}" type="slidenum">
              <a:rPr lang="en-US" smtClean="0"/>
              <a:t>3</a:t>
            </a:fld>
            <a:endParaRPr lang="en-US"/>
          </a:p>
        </p:txBody>
      </p:sp>
    </p:spTree>
    <p:extLst>
      <p:ext uri="{BB962C8B-B14F-4D97-AF65-F5344CB8AC3E}">
        <p14:creationId xmlns:p14="http://schemas.microsoft.com/office/powerpoint/2010/main" val="19255459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authors used these two profiling tools to quantify the differences between the two frameworks</a:t>
            </a:r>
            <a:endParaRPr lang="en-US" dirty="0"/>
          </a:p>
        </p:txBody>
      </p:sp>
      <p:sp>
        <p:nvSpPr>
          <p:cNvPr id="4" name="Slide Number Placeholder 3"/>
          <p:cNvSpPr>
            <a:spLocks noGrp="1"/>
          </p:cNvSpPr>
          <p:nvPr>
            <p:ph type="sldNum" sz="quarter" idx="5"/>
          </p:nvPr>
        </p:nvSpPr>
        <p:spPr/>
        <p:txBody>
          <a:bodyPr/>
          <a:lstStyle/>
          <a:p>
            <a:fld id="{C65ACE19-868F-074C-8D85-C9D9A9CE25D3}" type="slidenum">
              <a:rPr lang="en-US" smtClean="0"/>
              <a:t>4</a:t>
            </a:fld>
            <a:endParaRPr lang="en-US"/>
          </a:p>
        </p:txBody>
      </p:sp>
    </p:spTree>
    <p:extLst>
      <p:ext uri="{BB962C8B-B14F-4D97-AF65-F5344CB8AC3E}">
        <p14:creationId xmlns:p14="http://schemas.microsoft.com/office/powerpoint/2010/main" val="20290616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1.4 Contributions</a:t>
            </a:r>
          </a:p>
          <a:p>
            <a:r>
              <a:rPr lang="en-US" dirty="0"/>
              <a:t>Next I want to touch upon how the paper describes what the state of the art is and how the paper advances the state of the art.</a:t>
            </a:r>
          </a:p>
          <a:p>
            <a:pPr marL="228600" indent="-228600">
              <a:buAutoNum type="arabicParenR"/>
            </a:pPr>
            <a:r>
              <a:rPr lang="en-US" dirty="0"/>
              <a:t>Since MapReduce and Spark the most popular, they are the state of the art. This paper’s contributions with respect to related work is primarily on how this paper advances the two frameworks.</a:t>
            </a:r>
          </a:p>
          <a:p>
            <a:pPr marL="228600" indent="-228600">
              <a:buAutoNum type="arabicParenR"/>
            </a:pPr>
            <a:r>
              <a:rPr lang="en-US" dirty="0"/>
              <a:t>The paper advances the state of the art primarily by dissecting both frameworks to collect stats to identify differences in their shuffle components &amp; using detailed analysis of the </a:t>
            </a:r>
            <a:r>
              <a:rPr lang="en-US" dirty="0" err="1"/>
              <a:t>exeuction</a:t>
            </a:r>
            <a:r>
              <a:rPr lang="en-US" dirty="0"/>
              <a:t> plan profiling tool to attribute performance differences in major architectural components for the two frameworks.</a:t>
            </a:r>
          </a:p>
        </p:txBody>
      </p:sp>
      <p:sp>
        <p:nvSpPr>
          <p:cNvPr id="4" name="Slide Number Placeholder 3"/>
          <p:cNvSpPr>
            <a:spLocks noGrp="1"/>
          </p:cNvSpPr>
          <p:nvPr>
            <p:ph type="sldNum" sz="quarter" idx="5"/>
          </p:nvPr>
        </p:nvSpPr>
        <p:spPr/>
        <p:txBody>
          <a:bodyPr/>
          <a:lstStyle/>
          <a:p>
            <a:fld id="{C65ACE19-868F-074C-8D85-C9D9A9CE25D3}" type="slidenum">
              <a:rPr lang="en-US" smtClean="0"/>
              <a:t>5</a:t>
            </a:fld>
            <a:endParaRPr lang="en-US"/>
          </a:p>
        </p:txBody>
      </p:sp>
    </p:spTree>
    <p:extLst>
      <p:ext uri="{BB962C8B-B14F-4D97-AF65-F5344CB8AC3E}">
        <p14:creationId xmlns:p14="http://schemas.microsoft.com/office/powerpoint/2010/main" val="10887661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to go over the algorithms that the authors used for their comparisons, they identified a set of 5 important analytic workloads: Word Count (WC), Sort, K-means, linear regression (LR), PageRank.</a:t>
            </a:r>
          </a:p>
          <a:p>
            <a:pPr marL="171450" indent="-171450">
              <a:buFontTx/>
              <a:buChar char="-"/>
            </a:pPr>
            <a:r>
              <a:rPr lang="en-US" dirty="0"/>
              <a:t>These runs would cover typical characteristics of batch and iterative analytic application runs. </a:t>
            </a:r>
          </a:p>
          <a:p>
            <a:pPr marL="171450" indent="-171450">
              <a:buFontTx/>
              <a:buChar char="-"/>
            </a:pPr>
            <a:endParaRPr lang="en-US" dirty="0"/>
          </a:p>
          <a:p>
            <a:pPr marL="171450" indent="-171450">
              <a:buFontTx/>
              <a:buChar char="-"/>
            </a:pPr>
            <a:r>
              <a:rPr lang="en-US" dirty="0"/>
              <a:t>For this experiment, they did one-pass and iterative jobs. For each job, they </a:t>
            </a:r>
            <a:r>
              <a:rPr lang="en-US" sz="1200" dirty="0"/>
              <a:t>covered different shuffle selectivity, job selectivity, and iterative selectivity.</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C65ACE19-868F-074C-8D85-C9D9A9CE25D3}" type="slidenum">
              <a:rPr lang="en-US" smtClean="0"/>
              <a:t>6</a:t>
            </a:fld>
            <a:endParaRPr lang="en-US"/>
          </a:p>
        </p:txBody>
      </p:sp>
    </p:spTree>
    <p:extLst>
      <p:ext uri="{BB962C8B-B14F-4D97-AF65-F5344CB8AC3E}">
        <p14:creationId xmlns:p14="http://schemas.microsoft.com/office/powerpoint/2010/main" val="16254995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we're going to deep dive into the implementation and algorithm details of the experiment. To give you an idea of the setup, both clusters were deployed on the same hardware with a total of four servers. They used the following hard and software configurations.</a:t>
            </a:r>
          </a:p>
        </p:txBody>
      </p:sp>
      <p:sp>
        <p:nvSpPr>
          <p:cNvPr id="4" name="Slide Number Placeholder 3"/>
          <p:cNvSpPr>
            <a:spLocks noGrp="1"/>
          </p:cNvSpPr>
          <p:nvPr>
            <p:ph type="sldNum" sz="quarter" idx="5"/>
          </p:nvPr>
        </p:nvSpPr>
        <p:spPr/>
        <p:txBody>
          <a:bodyPr/>
          <a:lstStyle/>
          <a:p>
            <a:fld id="{C65ACE19-868F-074C-8D85-C9D9A9CE25D3}" type="slidenum">
              <a:rPr lang="en-US" smtClean="0"/>
              <a:t>7</a:t>
            </a:fld>
            <a:endParaRPr lang="en-US"/>
          </a:p>
        </p:txBody>
      </p:sp>
    </p:spTree>
    <p:extLst>
      <p:ext uri="{BB962C8B-B14F-4D97-AF65-F5344CB8AC3E}">
        <p14:creationId xmlns:p14="http://schemas.microsoft.com/office/powerpoint/2010/main" val="23647297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Now I'd like to deep dive into one of the algorithms used by the authors for comparison, </a:t>
            </a:r>
            <a:r>
              <a:rPr lang="en-US" sz="1200" kern="1200" dirty="0" err="1">
                <a:solidFill>
                  <a:schemeClr val="tx1"/>
                </a:solidFill>
                <a:effectLst/>
                <a:latin typeface="+mn-lt"/>
                <a:ea typeface="+mn-ea"/>
                <a:cs typeface="+mn-cs"/>
              </a:rPr>
              <a:t>WordCount</a:t>
            </a:r>
            <a:r>
              <a:rPr lang="en-US" sz="1200" kern="1200" dirty="0">
                <a:solidFill>
                  <a:schemeClr val="tx1"/>
                </a:solidFill>
                <a:effectLst/>
                <a:latin typeface="+mn-lt"/>
                <a:ea typeface="+mn-ea"/>
                <a:cs typeface="+mn-cs"/>
              </a:rPr>
              <a:t>. The attached image shows the execution details for WC split by MR and Spark. At the top left for MR, you can see three clearly waves of Map tasks while on the Spark side, there are no clearly defined waves. In addition, if you look closely at the Time in seconds, you'll see that Spark is faster than MR. This aligns with what the authors found, </a:t>
            </a:r>
            <a:r>
              <a:rPr lang="en-US" dirty="0"/>
              <a:t>that Spark is 3x faster than MR in the map stage. Since the application logic and the amount of intermediate data is similar, they concluded the difference is due to the aggregation component. Spark is disk-bound and requires less CPU time while MR is CPU-bound. In the reduce stage, the authors received similar results and identified that network resource utilization is network-bound.</a:t>
            </a:r>
          </a:p>
        </p:txBody>
      </p:sp>
      <p:sp>
        <p:nvSpPr>
          <p:cNvPr id="4" name="Slide Number Placeholder 3"/>
          <p:cNvSpPr>
            <a:spLocks noGrp="1"/>
          </p:cNvSpPr>
          <p:nvPr>
            <p:ph type="sldNum" sz="quarter" idx="5"/>
          </p:nvPr>
        </p:nvSpPr>
        <p:spPr/>
        <p:txBody>
          <a:bodyPr/>
          <a:lstStyle/>
          <a:p>
            <a:fld id="{C65ACE19-868F-074C-8D85-C9D9A9CE25D3}" type="slidenum">
              <a:rPr lang="en-US" smtClean="0"/>
              <a:t>8</a:t>
            </a:fld>
            <a:endParaRPr lang="en-US"/>
          </a:p>
        </p:txBody>
      </p:sp>
    </p:spTree>
    <p:extLst>
      <p:ext uri="{BB962C8B-B14F-4D97-AF65-F5344CB8AC3E}">
        <p14:creationId xmlns:p14="http://schemas.microsoft.com/office/powerpoint/2010/main" val="191205150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9" name="Rectangle 8"/>
          <p:cNvSpPr/>
          <p:nvPr/>
        </p:nvSpPr>
        <p:spPr bwMode="ltGray">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80322" y="2733709"/>
            <a:ext cx="8144134" cy="1373070"/>
          </a:xfrm>
        </p:spPr>
        <p:txBody>
          <a:bodyPr anchor="b">
            <a:noAutofit/>
          </a:bodyPr>
          <a:lstStyle>
            <a:lvl1pPr algn="r">
              <a:defRPr sz="5400"/>
            </a:lvl1pPr>
          </a:lstStyle>
          <a:p>
            <a:r>
              <a:rPr lang="en-US"/>
              <a:t>Click to edit Master title style</a:t>
            </a:r>
            <a:endParaRPr lang="en-US" dirty="0"/>
          </a:p>
        </p:txBody>
      </p:sp>
      <p:sp>
        <p:nvSpPr>
          <p:cNvPr id="3" name="Subtitle 2"/>
          <p:cNvSpPr>
            <a:spLocks noGrp="1"/>
          </p:cNvSpPr>
          <p:nvPr>
            <p:ph type="subTitle" idx="1"/>
          </p:nvPr>
        </p:nvSpPr>
        <p:spPr>
          <a:xfrm>
            <a:off x="680322" y="4394039"/>
            <a:ext cx="8144134" cy="1117687"/>
          </a:xfrm>
        </p:spPr>
        <p:txBody>
          <a:bodyPr>
            <a:norm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4EC108F-8DAD-E846-BA7A-8A8B5003D6D5}" type="datetime1">
              <a:rPr lang="en-US" smtClean="0"/>
              <a:t>7/3/20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255346" y="2750337"/>
            <a:ext cx="1171888" cy="1356442"/>
          </a:xfrm>
        </p:spPr>
        <p:txBody>
          <a:bodyPr/>
          <a:lstStyle/>
          <a:p>
            <a:fld id="{C07A2DDA-7FFD-0644-9B70-29A5B1F72321}" type="slidenum">
              <a:rPr lang="en-US" smtClean="0"/>
              <a:t>‹#›</a:t>
            </a:fld>
            <a:endParaRPr lang="en-US"/>
          </a:p>
        </p:txBody>
      </p:sp>
    </p:spTree>
    <p:extLst>
      <p:ext uri="{BB962C8B-B14F-4D97-AF65-F5344CB8AC3E}">
        <p14:creationId xmlns:p14="http://schemas.microsoft.com/office/powerpoint/2010/main" val="35670994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4711616"/>
            <a:ext cx="9613859" cy="453051"/>
          </a:xfrm>
        </p:spPr>
        <p:txBody>
          <a:bodyPr anchor="b">
            <a:normAutofit/>
          </a:bodyPr>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0322" y="609597"/>
            <a:ext cx="9613859" cy="3589575"/>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19" y="5169583"/>
            <a:ext cx="9613862" cy="6229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CF3F185-CEF9-B34E-8491-64969D8929A9}" type="datetime1">
              <a:rPr lang="en-US" smtClean="0"/>
              <a:t>7/3/20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10729455" y="4711309"/>
            <a:ext cx="1154151" cy="1090789"/>
          </a:xfrm>
        </p:spPr>
        <p:txBody>
          <a:bodyPr/>
          <a:lstStyle/>
          <a:p>
            <a:fld id="{C07A2DDA-7FFD-0644-9B70-29A5B1F72321}" type="slidenum">
              <a:rPr lang="en-US" smtClean="0"/>
              <a:t>‹#›</a:t>
            </a:fld>
            <a:endParaRPr lang="en-US"/>
          </a:p>
        </p:txBody>
      </p:sp>
    </p:spTree>
    <p:extLst>
      <p:ext uri="{BB962C8B-B14F-4D97-AF65-F5344CB8AC3E}">
        <p14:creationId xmlns:p14="http://schemas.microsoft.com/office/powerpoint/2010/main" val="34909897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609597"/>
            <a:ext cx="9613858" cy="3592750"/>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2" y="4711615"/>
            <a:ext cx="9613859" cy="1090789"/>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6A61A79-0FBD-5044-9A94-0E1923C1DBC7}" type="datetime1">
              <a:rPr lang="en-US" smtClean="0"/>
              <a:t>7/3/20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10729455" y="4711615"/>
            <a:ext cx="1154151" cy="1090789"/>
          </a:xfrm>
        </p:spPr>
        <p:txBody>
          <a:bodyPr/>
          <a:lstStyle/>
          <a:p>
            <a:fld id="{C07A2DDA-7FFD-0644-9B70-29A5B1F72321}" type="slidenum">
              <a:rPr lang="en-US" smtClean="0"/>
              <a:t>‹#›</a:t>
            </a:fld>
            <a:endParaRPr lang="en-US"/>
          </a:p>
        </p:txBody>
      </p:sp>
    </p:spTree>
    <p:extLst>
      <p:ext uri="{BB962C8B-B14F-4D97-AF65-F5344CB8AC3E}">
        <p14:creationId xmlns:p14="http://schemas.microsoft.com/office/powerpoint/2010/main" val="13000887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3" name="Picture 12"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4" name="Rectangle 13"/>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127856" y="609598"/>
            <a:ext cx="8718877" cy="3036061"/>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402288" y="3653379"/>
            <a:ext cx="815657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680322" y="4711615"/>
            <a:ext cx="9613859" cy="1090789"/>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E710EBF-A792-5248-8A4C-6601335FFCB3}" type="datetime1">
              <a:rPr lang="en-US" smtClean="0"/>
              <a:t>7/3/20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10729455" y="4709925"/>
            <a:ext cx="1154151" cy="1090789"/>
          </a:xfrm>
        </p:spPr>
        <p:txBody>
          <a:bodyPr/>
          <a:lstStyle/>
          <a:p>
            <a:fld id="{C07A2DDA-7FFD-0644-9B70-29A5B1F72321}" type="slidenum">
              <a:rPr lang="en-US" smtClean="0"/>
              <a:t>‹#›</a:t>
            </a:fld>
            <a:endParaRPr lang="en-US"/>
          </a:p>
        </p:txBody>
      </p:sp>
      <p:sp>
        <p:nvSpPr>
          <p:cNvPr id="16" name="TextBox 15"/>
          <p:cNvSpPr txBox="1"/>
          <p:nvPr/>
        </p:nvSpPr>
        <p:spPr>
          <a:xfrm>
            <a:off x="583572" y="74811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7200" dirty="0">
                <a:solidFill>
                  <a:schemeClr val="tx1"/>
                </a:solidFill>
                <a:effectLst/>
              </a:rPr>
              <a:t>“</a:t>
            </a:r>
          </a:p>
        </p:txBody>
      </p:sp>
      <p:sp>
        <p:nvSpPr>
          <p:cNvPr id="17" name="TextBox 16"/>
          <p:cNvSpPr txBox="1"/>
          <p:nvPr/>
        </p:nvSpPr>
        <p:spPr>
          <a:xfrm>
            <a:off x="9662809" y="30335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200" dirty="0">
                <a:solidFill>
                  <a:schemeClr val="tx1"/>
                </a:solidFill>
                <a:effectLst/>
              </a:rPr>
              <a:t>”</a:t>
            </a:r>
          </a:p>
        </p:txBody>
      </p:sp>
    </p:spTree>
    <p:extLst>
      <p:ext uri="{BB962C8B-B14F-4D97-AF65-F5344CB8AC3E}">
        <p14:creationId xmlns:p14="http://schemas.microsoft.com/office/powerpoint/2010/main" val="407068980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9" name="Picture 8"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0" name="Picture 9"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1" name="Rectangle 10"/>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4711615"/>
            <a:ext cx="9613862" cy="5885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0" y="5300149"/>
            <a:ext cx="9613862" cy="50225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5F0D541-979F-DF46-97D3-1DEE967F2736}" type="datetime1">
              <a:rPr lang="en-US" smtClean="0"/>
              <a:t>7/3/20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10729455" y="4709925"/>
            <a:ext cx="1154151" cy="1090789"/>
          </a:xfrm>
        </p:spPr>
        <p:txBody>
          <a:bodyPr/>
          <a:lstStyle/>
          <a:p>
            <a:fld id="{C07A2DDA-7FFD-0644-9B70-29A5B1F72321}" type="slidenum">
              <a:rPr lang="en-US" smtClean="0"/>
              <a:t>‹#›</a:t>
            </a:fld>
            <a:endParaRPr lang="en-US"/>
          </a:p>
        </p:txBody>
      </p:sp>
    </p:spTree>
    <p:extLst>
      <p:ext uri="{BB962C8B-B14F-4D97-AF65-F5344CB8AC3E}">
        <p14:creationId xmlns:p14="http://schemas.microsoft.com/office/powerpoint/2010/main" val="115881538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4" name="Picture 13"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6" name="Rectangle 15"/>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itle 1"/>
          <p:cNvSpPr>
            <a:spLocks noGrp="1"/>
          </p:cNvSpPr>
          <p:nvPr>
            <p:ph type="title"/>
          </p:nvPr>
        </p:nvSpPr>
        <p:spPr>
          <a:xfrm>
            <a:off x="669222" y="753228"/>
            <a:ext cx="9624960" cy="1080938"/>
          </a:xfrm>
        </p:spPr>
        <p:txBody>
          <a:bodyPr/>
          <a:lstStyle/>
          <a:p>
            <a:r>
              <a:rPr lang="en-US"/>
              <a:t>Click to edit Master title style</a:t>
            </a:r>
            <a:endParaRPr lang="en-US" dirty="0"/>
          </a:p>
        </p:txBody>
      </p:sp>
      <p:sp>
        <p:nvSpPr>
          <p:cNvPr id="7" name="Text Placeholder 2"/>
          <p:cNvSpPr>
            <a:spLocks noGrp="1"/>
          </p:cNvSpPr>
          <p:nvPr>
            <p:ph type="body" idx="1"/>
          </p:nvPr>
        </p:nvSpPr>
        <p:spPr>
          <a:xfrm>
            <a:off x="660946" y="2336873"/>
            <a:ext cx="3070034"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0322" y="3022673"/>
            <a:ext cx="3049702"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3956025" y="233687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3945470" y="3022673"/>
            <a:ext cx="3063240"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224156" y="2336873"/>
            <a:ext cx="307002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224156" y="3022673"/>
            <a:ext cx="3070025"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03FD4E1A-596A-374B-A3E6-C637F0911613}" type="datetime1">
              <a:rPr lang="en-US" smtClean="0"/>
              <a:t>7/3/20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07A2DDA-7FFD-0644-9B70-29A5B1F72321}" type="slidenum">
              <a:rPr lang="en-US" smtClean="0"/>
              <a:t>‹#›</a:t>
            </a:fld>
            <a:endParaRPr lang="en-US"/>
          </a:p>
        </p:txBody>
      </p:sp>
    </p:spTree>
    <p:extLst>
      <p:ext uri="{BB962C8B-B14F-4D97-AF65-F5344CB8AC3E}">
        <p14:creationId xmlns:p14="http://schemas.microsoft.com/office/powerpoint/2010/main" val="177192947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itle 1"/>
          <p:cNvSpPr>
            <a:spLocks noGrp="1"/>
          </p:cNvSpPr>
          <p:nvPr>
            <p:ph type="title"/>
          </p:nvPr>
        </p:nvSpPr>
        <p:spPr>
          <a:xfrm>
            <a:off x="680322" y="753228"/>
            <a:ext cx="9613860" cy="1080938"/>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0318" y="4297503"/>
            <a:ext cx="30497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0318" y="2336873"/>
            <a:ext cx="30497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0318" y="4873765"/>
            <a:ext cx="3049705"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3945471" y="429750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3945470" y="2336873"/>
            <a:ext cx="3063240"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3944117" y="4873764"/>
            <a:ext cx="3067297"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230678" y="4297503"/>
            <a:ext cx="30635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230677" y="2336873"/>
            <a:ext cx="30635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230553" y="4873762"/>
            <a:ext cx="3067563"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7972790-DF5C-CE49-8FFC-26528692050F}" type="datetime1">
              <a:rPr lang="en-US" smtClean="0"/>
              <a:t>7/3/20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07A2DDA-7FFD-0644-9B70-29A5B1F72321}" type="slidenum">
              <a:rPr lang="en-US" smtClean="0"/>
              <a:t>‹#›</a:t>
            </a:fld>
            <a:endParaRPr lang="en-US"/>
          </a:p>
        </p:txBody>
      </p:sp>
    </p:spTree>
    <p:extLst>
      <p:ext uri="{BB962C8B-B14F-4D97-AF65-F5344CB8AC3E}">
        <p14:creationId xmlns:p14="http://schemas.microsoft.com/office/powerpoint/2010/main" val="414628679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9" name="Rectangle 8"/>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lvl1pPr algn="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7A3F32D-4E57-EB4C-9423-3696F320B1FA}" type="datetime1">
              <a:rPr lang="en-US" smtClean="0"/>
              <a:t>7/3/20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7A2DDA-7FFD-0644-9B70-29A5B1F72321}" type="slidenum">
              <a:rPr lang="en-US" smtClean="0"/>
              <a:t>‹#›</a:t>
            </a:fld>
            <a:endParaRPr lang="en-US"/>
          </a:p>
        </p:txBody>
      </p:sp>
    </p:spTree>
    <p:extLst>
      <p:ext uri="{BB962C8B-B14F-4D97-AF65-F5344CB8AC3E}">
        <p14:creationId xmlns:p14="http://schemas.microsoft.com/office/powerpoint/2010/main" val="290572245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bwMode="ltGray">
          <a:xfrm rot="5400000">
            <a:off x="8116207" y="1869395"/>
            <a:ext cx="5106988"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rot="5400000">
            <a:off x="9868202" y="5372403"/>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0129231" y="609597"/>
            <a:ext cx="1073802" cy="435376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0322" y="609597"/>
            <a:ext cx="8870004" cy="53265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807126" y="5936187"/>
            <a:ext cx="2743200" cy="365125"/>
          </a:xfrm>
        </p:spPr>
        <p:txBody>
          <a:bodyPr/>
          <a:lstStyle/>
          <a:p>
            <a:fld id="{3CDBD588-A10A-954F-B5FB-DAB26A6803D1}" type="datetime1">
              <a:rPr lang="en-US" smtClean="0"/>
              <a:t>7/3/20</a:t>
            </a:fld>
            <a:endParaRPr lang="en-US"/>
          </a:p>
        </p:txBody>
      </p:sp>
      <p:sp>
        <p:nvSpPr>
          <p:cNvPr id="5" name="Footer Placeholder 4"/>
          <p:cNvSpPr>
            <a:spLocks noGrp="1"/>
          </p:cNvSpPr>
          <p:nvPr>
            <p:ph type="ftr" sz="quarter" idx="11"/>
          </p:nvPr>
        </p:nvSpPr>
        <p:spPr>
          <a:xfrm>
            <a:off x="680321" y="5936188"/>
            <a:ext cx="6126805" cy="365125"/>
          </a:xfrm>
        </p:spPr>
        <p:txBody>
          <a:bodyPr/>
          <a:lstStyle/>
          <a:p>
            <a:endParaRPr lang="en-US"/>
          </a:p>
        </p:txBody>
      </p:sp>
      <p:sp>
        <p:nvSpPr>
          <p:cNvPr id="6" name="Slide Number Placeholder 5"/>
          <p:cNvSpPr>
            <a:spLocks noGrp="1"/>
          </p:cNvSpPr>
          <p:nvPr>
            <p:ph type="sldNum" sz="quarter" idx="12"/>
          </p:nvPr>
        </p:nvSpPr>
        <p:spPr>
          <a:xfrm>
            <a:off x="10097550" y="5398633"/>
            <a:ext cx="1154151" cy="1090789"/>
          </a:xfrm>
        </p:spPr>
        <p:txBody>
          <a:bodyPr anchor="t"/>
          <a:lstStyle>
            <a:lvl1pPr algn="ctr">
              <a:defRPr/>
            </a:lvl1pPr>
          </a:lstStyle>
          <a:p>
            <a:fld id="{C07A2DDA-7FFD-0644-9B70-29A5B1F72321}" type="slidenum">
              <a:rPr lang="en-US" smtClean="0"/>
              <a:t>‹#›</a:t>
            </a:fld>
            <a:endParaRPr lang="en-US"/>
          </a:p>
        </p:txBody>
      </p:sp>
    </p:spTree>
    <p:extLst>
      <p:ext uri="{BB962C8B-B14F-4D97-AF65-F5344CB8AC3E}">
        <p14:creationId xmlns:p14="http://schemas.microsoft.com/office/powerpoint/2010/main" val="1236094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FE2DD2F-8CC9-A640-9FAC-B2E59201DF27}" type="datetime1">
              <a:rPr lang="en-US" smtClean="0"/>
              <a:t>7/3/20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7A2DDA-7FFD-0644-9B70-29A5B1F72321}" type="slidenum">
              <a:rPr lang="en-US" smtClean="0"/>
              <a:t>‹#›</a:t>
            </a:fld>
            <a:endParaRPr lang="en-US"/>
          </a:p>
        </p:txBody>
      </p:sp>
    </p:spTree>
    <p:extLst>
      <p:ext uri="{BB962C8B-B14F-4D97-AF65-F5344CB8AC3E}">
        <p14:creationId xmlns:p14="http://schemas.microsoft.com/office/powerpoint/2010/main" val="30243272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086907"/>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4" y="4087901"/>
            <a:ext cx="1602997" cy="144270"/>
          </a:xfrm>
          <a:prstGeom prst="rect">
            <a:avLst/>
          </a:prstGeom>
        </p:spPr>
      </p:pic>
      <p:sp>
        <p:nvSpPr>
          <p:cNvPr id="9" name="Rectangle 8"/>
          <p:cNvSpPr/>
          <p:nvPr/>
        </p:nvSpPr>
        <p:spPr bwMode="ltGray">
          <a:xfrm>
            <a:off x="-2" y="2726267"/>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5" y="2726267"/>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2869895"/>
            <a:ext cx="9613860" cy="1090788"/>
          </a:xfrm>
        </p:spPr>
        <p:txBody>
          <a:bodyPr anchor="ctr">
            <a:normAutofit/>
          </a:bodyPr>
          <a:lstStyle>
            <a:lvl1pPr algn="r">
              <a:defRPr sz="3600"/>
            </a:lvl1pPr>
          </a:lstStyle>
          <a:p>
            <a:r>
              <a:rPr lang="en-US"/>
              <a:t>Click to edit Master title style</a:t>
            </a:r>
            <a:endParaRPr lang="en-US" dirty="0"/>
          </a:p>
        </p:txBody>
      </p:sp>
      <p:sp>
        <p:nvSpPr>
          <p:cNvPr id="3" name="Text Placeholder 2"/>
          <p:cNvSpPr>
            <a:spLocks noGrp="1"/>
          </p:cNvSpPr>
          <p:nvPr>
            <p:ph type="body" idx="1"/>
          </p:nvPr>
        </p:nvSpPr>
        <p:spPr>
          <a:xfrm>
            <a:off x="680322" y="4232171"/>
            <a:ext cx="9613860" cy="1704017"/>
          </a:xfrm>
        </p:spPr>
        <p:txBody>
          <a:bodyPr>
            <a:normAutofit/>
          </a:bodyPr>
          <a:lstStyle>
            <a:lvl1pPr marL="0" indent="0" algn="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EEFC36D-70F7-EF4E-89C3-CD4790A54D87}" type="datetime1">
              <a:rPr lang="en-US" smtClean="0"/>
              <a:t>7/3/20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0729455" y="2869895"/>
            <a:ext cx="1154151" cy="1090789"/>
          </a:xfrm>
        </p:spPr>
        <p:txBody>
          <a:bodyPr/>
          <a:lstStyle/>
          <a:p>
            <a:fld id="{C07A2DDA-7FFD-0644-9B70-29A5B1F72321}" type="slidenum">
              <a:rPr lang="en-US" smtClean="0"/>
              <a:t>‹#›</a:t>
            </a:fld>
            <a:endParaRPr lang="en-US"/>
          </a:p>
        </p:txBody>
      </p:sp>
    </p:spTree>
    <p:extLst>
      <p:ext uri="{BB962C8B-B14F-4D97-AF65-F5344CB8AC3E}">
        <p14:creationId xmlns:p14="http://schemas.microsoft.com/office/powerpoint/2010/main" val="41143430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0320" y="2336873"/>
            <a:ext cx="4698358" cy="35993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594123" y="2336873"/>
            <a:ext cx="4700058" cy="35993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D5CB400-255C-B64A-9568-90399EF4094C}" type="datetime1">
              <a:rPr lang="en-US" smtClean="0"/>
              <a:t>7/3/20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07A2DDA-7FFD-0644-9B70-29A5B1F72321}" type="slidenum">
              <a:rPr lang="en-US" smtClean="0"/>
              <a:t>‹#›</a:t>
            </a:fld>
            <a:endParaRPr lang="en-US"/>
          </a:p>
        </p:txBody>
      </p:sp>
    </p:spTree>
    <p:extLst>
      <p:ext uri="{BB962C8B-B14F-4D97-AF65-F5344CB8AC3E}">
        <p14:creationId xmlns:p14="http://schemas.microsoft.com/office/powerpoint/2010/main" val="15191437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1" name="Picture 10"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2" name="Rectangle 11"/>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753229"/>
            <a:ext cx="9613863" cy="1080937"/>
          </a:xfrm>
        </p:spPr>
        <p:txBody>
          <a:bodyPr/>
          <a:lstStyle/>
          <a:p>
            <a:r>
              <a:rPr lang="en-US"/>
              <a:t>Click to edit Master title style</a:t>
            </a:r>
            <a:endParaRPr lang="en-US" dirty="0"/>
          </a:p>
        </p:txBody>
      </p:sp>
      <p:sp>
        <p:nvSpPr>
          <p:cNvPr id="3" name="Text Placeholder 2"/>
          <p:cNvSpPr>
            <a:spLocks noGrp="1"/>
          </p:cNvSpPr>
          <p:nvPr>
            <p:ph type="body" idx="1"/>
          </p:nvPr>
        </p:nvSpPr>
        <p:spPr>
          <a:xfrm>
            <a:off x="906350" y="2336873"/>
            <a:ext cx="4472327" cy="69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0322" y="3030008"/>
            <a:ext cx="4698355" cy="290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820154" y="2336873"/>
            <a:ext cx="4474028" cy="69207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594123" y="3030008"/>
            <a:ext cx="4700059" cy="290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C8CAD54-76EE-9D41-B9E3-2BB008D6AF4D}" type="datetime1">
              <a:rPr lang="en-US" smtClean="0"/>
              <a:t>7/3/20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07A2DDA-7FFD-0644-9B70-29A5B1F72321}" type="slidenum">
              <a:rPr lang="en-US" smtClean="0"/>
              <a:t>‹#›</a:t>
            </a:fld>
            <a:endParaRPr lang="en-US"/>
          </a:p>
        </p:txBody>
      </p:sp>
    </p:spTree>
    <p:extLst>
      <p:ext uri="{BB962C8B-B14F-4D97-AF65-F5344CB8AC3E}">
        <p14:creationId xmlns:p14="http://schemas.microsoft.com/office/powerpoint/2010/main" val="36255573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7" name="Picture 6"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8" name="Rectangle 7"/>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90A45A6-2AF0-A84B-ADDA-7DD8DFB29722}" type="datetime1">
              <a:rPr lang="en-US" smtClean="0"/>
              <a:t>7/3/20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07A2DDA-7FFD-0644-9B70-29A5B1F72321}" type="slidenum">
              <a:rPr lang="en-US" smtClean="0"/>
              <a:t>‹#›</a:t>
            </a:fld>
            <a:endParaRPr lang="en-US"/>
          </a:p>
        </p:txBody>
      </p:sp>
    </p:spTree>
    <p:extLst>
      <p:ext uri="{BB962C8B-B14F-4D97-AF65-F5344CB8AC3E}">
        <p14:creationId xmlns:p14="http://schemas.microsoft.com/office/powerpoint/2010/main" val="14126523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HD-ShadowShor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6" name="Rectangle 5"/>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9FDD61ED-5D47-F740-AFC0-57ADF117060A}" type="datetime1">
              <a:rPr lang="en-US" smtClean="0"/>
              <a:t>7/3/20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07A2DDA-7FFD-0644-9B70-29A5B1F72321}" type="slidenum">
              <a:rPr lang="en-US" smtClean="0"/>
              <a:t>‹#›</a:t>
            </a:fld>
            <a:endParaRPr lang="en-US"/>
          </a:p>
        </p:txBody>
      </p:sp>
    </p:spTree>
    <p:extLst>
      <p:ext uri="{BB962C8B-B14F-4D97-AF65-F5344CB8AC3E}">
        <p14:creationId xmlns:p14="http://schemas.microsoft.com/office/powerpoint/2010/main" val="7456610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1" y="753227"/>
            <a:ext cx="9613859" cy="1080940"/>
          </a:xfrm>
        </p:spPr>
        <p:txBody>
          <a:bodyPr anchor="ct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a:xfrm>
            <a:off x="4685846" y="2336873"/>
            <a:ext cx="5608336" cy="3599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0322" y="2336872"/>
            <a:ext cx="3790078" cy="359931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0FAF85F-2F9F-3241-BCE9-222B8D7966F0}" type="datetime1">
              <a:rPr lang="en-US" smtClean="0"/>
              <a:t>7/3/20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07A2DDA-7FFD-0644-9B70-29A5B1F72321}" type="slidenum">
              <a:rPr lang="en-US" smtClean="0"/>
              <a:t>‹#›</a:t>
            </a:fld>
            <a:endParaRPr lang="en-US"/>
          </a:p>
        </p:txBody>
      </p:sp>
    </p:spTree>
    <p:extLst>
      <p:ext uri="{BB962C8B-B14F-4D97-AF65-F5344CB8AC3E}">
        <p14:creationId xmlns:p14="http://schemas.microsoft.com/office/powerpoint/2010/main" val="26666440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3" y="753228"/>
            <a:ext cx="9613857" cy="1080938"/>
          </a:xfrm>
        </p:spPr>
        <p:txBody>
          <a:bodyPr anchor="ctr">
            <a:normAutofit/>
          </a:bodyPr>
          <a:lstStyle>
            <a:lvl1pPr>
              <a:defRPr sz="3600"/>
            </a:lvl1pPr>
          </a:lstStyle>
          <a:p>
            <a:r>
              <a:rPr lang="en-US"/>
              <a:t>Click to edit Master title style</a:t>
            </a:r>
            <a:endParaRPr lang="en-US" dirty="0"/>
          </a:p>
        </p:txBody>
      </p:sp>
      <p:sp>
        <p:nvSpPr>
          <p:cNvPr id="3" name="Picture Placeholder 2"/>
          <p:cNvSpPr>
            <a:spLocks noGrp="1" noChangeAspect="1"/>
          </p:cNvSpPr>
          <p:nvPr>
            <p:ph type="pic" idx="1"/>
          </p:nvPr>
        </p:nvSpPr>
        <p:spPr>
          <a:xfrm>
            <a:off x="4868333" y="2336874"/>
            <a:ext cx="5425849" cy="3599312"/>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23" y="2336873"/>
            <a:ext cx="3876256" cy="3599315"/>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FBF9A19-7473-7141-A940-956C2C586EF8}" type="datetime1">
              <a:rPr lang="en-US" smtClean="0"/>
              <a:t>7/3/20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07A2DDA-7FFD-0644-9B70-29A5B1F72321}" type="slidenum">
              <a:rPr lang="en-US" smtClean="0"/>
              <a:t>‹#›</a:t>
            </a:fld>
            <a:endParaRPr lang="en-US"/>
          </a:p>
        </p:txBody>
      </p:sp>
    </p:spTree>
    <p:extLst>
      <p:ext uri="{BB962C8B-B14F-4D97-AF65-F5344CB8AC3E}">
        <p14:creationId xmlns:p14="http://schemas.microsoft.com/office/powerpoint/2010/main" val="11337467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6" descr="hashOverlay-FullResolve.png"/>
          <p:cNvPicPr>
            <a:picLocks noChangeAspect="1"/>
          </p:cNvPicPr>
          <p:nvPr/>
        </p:nvPicPr>
        <p:blipFill>
          <a:blip r:embed="rId19">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80321" y="753228"/>
            <a:ext cx="9613861" cy="108093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0321" y="2336873"/>
            <a:ext cx="9613861" cy="359931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0981" y="5936187"/>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020F5B5A-44B8-8C49-B474-89FE2F5FFC0A}" type="datetime1">
              <a:rPr lang="en-US" smtClean="0"/>
              <a:t>7/3/20</a:t>
            </a:fld>
            <a:endParaRPr lang="en-US"/>
          </a:p>
        </p:txBody>
      </p:sp>
      <p:sp>
        <p:nvSpPr>
          <p:cNvPr id="5" name="Footer Placeholder 4"/>
          <p:cNvSpPr>
            <a:spLocks noGrp="1"/>
          </p:cNvSpPr>
          <p:nvPr>
            <p:ph type="ftr" sz="quarter" idx="3"/>
          </p:nvPr>
        </p:nvSpPr>
        <p:spPr>
          <a:xfrm>
            <a:off x="680321" y="5936188"/>
            <a:ext cx="687066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729455" y="753227"/>
            <a:ext cx="1154151" cy="1090789"/>
          </a:xfrm>
          <a:prstGeom prst="rect">
            <a:avLst/>
          </a:prstGeom>
        </p:spPr>
        <p:txBody>
          <a:bodyPr vert="horz" lIns="91440" tIns="45720" rIns="91440" bIns="45720" rtlCol="0" anchor="ctr"/>
          <a:lstStyle>
            <a:lvl1pPr algn="l">
              <a:defRPr sz="3600">
                <a:solidFill>
                  <a:schemeClr val="tx1">
                    <a:tint val="75000"/>
                  </a:schemeClr>
                </a:solidFill>
              </a:defRPr>
            </a:lvl1pPr>
          </a:lstStyle>
          <a:p>
            <a:fld id="{C07A2DDA-7FFD-0644-9B70-29A5B1F72321}" type="slidenum">
              <a:rPr lang="en-US" smtClean="0"/>
              <a:t>‹#›</a:t>
            </a:fld>
            <a:endParaRPr lang="en-US"/>
          </a:p>
        </p:txBody>
      </p:sp>
    </p:spTree>
    <p:extLst>
      <p:ext uri="{BB962C8B-B14F-4D97-AF65-F5344CB8AC3E}">
        <p14:creationId xmlns:p14="http://schemas.microsoft.com/office/powerpoint/2010/main" val="2271008556"/>
      </p:ext>
    </p:extLst>
  </p:cSld>
  <p:clrMap bg1="dk1" tx1="lt1" bg2="dk2" tx2="lt2" accent1="accent1" accent2="accent2" accent3="accent3" accent4="accent4" accent5="accent5" accent6="accent6" hlink="hlink" folHlink="folHlink"/>
  <p:sldLayoutIdLst>
    <p:sldLayoutId id="2147483724" r:id="rId1"/>
    <p:sldLayoutId id="2147483725" r:id="rId2"/>
    <p:sldLayoutId id="2147483726" r:id="rId3"/>
    <p:sldLayoutId id="2147483727" r:id="rId4"/>
    <p:sldLayoutId id="2147483728" r:id="rId5"/>
    <p:sldLayoutId id="2147483729" r:id="rId6"/>
    <p:sldLayoutId id="2147483730" r:id="rId7"/>
    <p:sldLayoutId id="2147483731" r:id="rId8"/>
    <p:sldLayoutId id="2147483732" r:id="rId9"/>
    <p:sldLayoutId id="2147483733" r:id="rId10"/>
    <p:sldLayoutId id="2147483734" r:id="rId11"/>
    <p:sldLayoutId id="2147483735" r:id="rId12"/>
    <p:sldLayoutId id="2147483736" r:id="rId13"/>
    <p:sldLayoutId id="2147483737" r:id="rId14"/>
    <p:sldLayoutId id="2147483738" r:id="rId15"/>
    <p:sldLayoutId id="2147483739" r:id="rId16"/>
    <p:sldLayoutId id="2147483740" r:id="rId17"/>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4.pn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4.png"/><Relationship Id="rId5" Type="http://schemas.openxmlformats.org/officeDocument/2006/relationships/image" Target="../media/image14.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4.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5" Type="http://schemas.openxmlformats.org/officeDocument/2006/relationships/image" Target="../media/image4.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4.png"/><Relationship Id="rId5" Type="http://schemas.openxmlformats.org/officeDocument/2006/relationships/image" Target="../media/image15.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4.png"/><Relationship Id="rId5" Type="http://schemas.openxmlformats.org/officeDocument/2006/relationships/image" Target="../media/image16.jp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4.png"/><Relationship Id="rId5" Type="http://schemas.openxmlformats.org/officeDocument/2006/relationships/image" Target="../media/image17.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image" Target="../media/image4.png"/><Relationship Id="rId5" Type="http://schemas.openxmlformats.org/officeDocument/2006/relationships/image" Target="../media/image18.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7.m4a"/><Relationship Id="rId1" Type="http://schemas.microsoft.com/office/2007/relationships/media" Target="../media/media17.m4a"/><Relationship Id="rId6" Type="http://schemas.openxmlformats.org/officeDocument/2006/relationships/image" Target="../media/image4.png"/><Relationship Id="rId5" Type="http://schemas.openxmlformats.org/officeDocument/2006/relationships/image" Target="../media/image19.jp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8.m4a"/><Relationship Id="rId1" Type="http://schemas.microsoft.com/office/2007/relationships/media" Target="../media/media18.m4a"/><Relationship Id="rId5" Type="http://schemas.openxmlformats.org/officeDocument/2006/relationships/image" Target="../media/image4.png"/><Relationship Id="rId4"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slideLayout" Target="../slideLayouts/slideLayout2.xml"/><Relationship Id="rId7" Type="http://schemas.openxmlformats.org/officeDocument/2006/relationships/image" Target="../media/image5.jpeg"/><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2.xml"/><Relationship Id="rId9"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4.png"/><Relationship Id="rId5" Type="http://schemas.openxmlformats.org/officeDocument/2006/relationships/image" Target="../media/image7.gif"/><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4.pn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9.png"/><Relationship Id="rId5" Type="http://schemas.openxmlformats.org/officeDocument/2006/relationships/image" Target="../media/image8.jp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4.png"/><Relationship Id="rId5" Type="http://schemas.openxmlformats.org/officeDocument/2006/relationships/image" Target="../media/image10.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4.png"/><Relationship Id="rId5" Type="http://schemas.openxmlformats.org/officeDocument/2006/relationships/image" Target="../media/image11.jp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4.png"/><Relationship Id="rId5" Type="http://schemas.openxmlformats.org/officeDocument/2006/relationships/image" Target="../media/image12.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4.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4.png"/><Relationship Id="rId5" Type="http://schemas.openxmlformats.org/officeDocument/2006/relationships/image" Target="../media/image13.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2E911EF-80F5-4781-A4DF-44EFAF242F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B0A2A734-17E4-44D5-9630-D54D6AF7466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Rectangle 11">
            <a:extLst>
              <a:ext uri="{FF2B5EF4-FFF2-40B4-BE49-F238E27FC236}">
                <a16:creationId xmlns:a16="http://schemas.microsoft.com/office/drawing/2014/main" id="{EFFB5C33-24B2-4764-BDBD-4C10A21DB1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88808" y="0"/>
            <a:ext cx="3403192"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4" name="Picture 13">
            <a:extLst>
              <a:ext uri="{FF2B5EF4-FFF2-40B4-BE49-F238E27FC236}">
                <a16:creationId xmlns:a16="http://schemas.microsoft.com/office/drawing/2014/main" id="{FEB601E2-EFED-4313-BEE4-9E27B94FC67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6">
            <a:extLst>
              <a:ext uri="{28A0092B-C50C-407E-A947-70E740481C1C}">
                <a14:useLocalDpi xmlns:a14="http://schemas.microsoft.com/office/drawing/2010/main" val="0"/>
              </a:ext>
            </a:extLst>
          </a:blip>
          <a:stretch>
            <a:fillRect/>
          </a:stretch>
        </p:blipFill>
        <p:spPr>
          <a:xfrm>
            <a:off x="0" y="4242852"/>
            <a:ext cx="9110541" cy="246557"/>
          </a:xfrm>
          <a:prstGeom prst="rect">
            <a:avLst/>
          </a:prstGeom>
        </p:spPr>
      </p:pic>
      <p:sp>
        <p:nvSpPr>
          <p:cNvPr id="16" name="Rectangle 15">
            <a:extLst>
              <a:ext uri="{FF2B5EF4-FFF2-40B4-BE49-F238E27FC236}">
                <a16:creationId xmlns:a16="http://schemas.microsoft.com/office/drawing/2014/main" id="{1425DB5A-CEE1-4EE1-8C4A-689E49D354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590078"/>
            <a:ext cx="9110542" cy="1660332"/>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7AD87D2C-E52F-6844-A245-75F561BD89E7}"/>
              </a:ext>
            </a:extLst>
          </p:cNvPr>
          <p:cNvSpPr>
            <a:spLocks noGrp="1"/>
          </p:cNvSpPr>
          <p:nvPr>
            <p:ph type="ctrTitle"/>
          </p:nvPr>
        </p:nvSpPr>
        <p:spPr>
          <a:xfrm>
            <a:off x="840510" y="2733709"/>
            <a:ext cx="7657792" cy="1373070"/>
          </a:xfrm>
        </p:spPr>
        <p:txBody>
          <a:bodyPr>
            <a:noAutofit/>
          </a:bodyPr>
          <a:lstStyle/>
          <a:p>
            <a:pPr algn="l"/>
            <a:r>
              <a:rPr lang="en-US" sz="3600" dirty="0"/>
              <a:t>Large Scale Data Analytics: MapReduce vs. Spark</a:t>
            </a:r>
            <a:endParaRPr lang="en-US" sz="3600" dirty="0">
              <a:solidFill>
                <a:srgbClr val="FFFFFF"/>
              </a:solidFill>
            </a:endParaRPr>
          </a:p>
        </p:txBody>
      </p:sp>
      <p:sp>
        <p:nvSpPr>
          <p:cNvPr id="3" name="Subtitle 2">
            <a:extLst>
              <a:ext uri="{FF2B5EF4-FFF2-40B4-BE49-F238E27FC236}">
                <a16:creationId xmlns:a16="http://schemas.microsoft.com/office/drawing/2014/main" id="{8EF6211D-0C54-B649-A3CC-45F75450DFEF}"/>
              </a:ext>
            </a:extLst>
          </p:cNvPr>
          <p:cNvSpPr>
            <a:spLocks noGrp="1"/>
          </p:cNvSpPr>
          <p:nvPr>
            <p:ph type="subTitle" idx="1"/>
          </p:nvPr>
        </p:nvSpPr>
        <p:spPr>
          <a:xfrm>
            <a:off x="1194149" y="4394039"/>
            <a:ext cx="7304152" cy="1117687"/>
          </a:xfrm>
        </p:spPr>
        <p:txBody>
          <a:bodyPr>
            <a:normAutofit/>
          </a:bodyPr>
          <a:lstStyle/>
          <a:p>
            <a:pPr algn="l"/>
            <a:r>
              <a:rPr lang="en-US" dirty="0"/>
              <a:t>Presenter: arthurl3</a:t>
            </a:r>
          </a:p>
        </p:txBody>
      </p:sp>
      <p:sp>
        <p:nvSpPr>
          <p:cNvPr id="4" name="Slide Number Placeholder 3">
            <a:extLst>
              <a:ext uri="{FF2B5EF4-FFF2-40B4-BE49-F238E27FC236}">
                <a16:creationId xmlns:a16="http://schemas.microsoft.com/office/drawing/2014/main" id="{7CA0F253-6C74-6146-86F3-DD628840FBE8}"/>
              </a:ext>
            </a:extLst>
          </p:cNvPr>
          <p:cNvSpPr>
            <a:spLocks noGrp="1"/>
          </p:cNvSpPr>
          <p:nvPr>
            <p:ph type="sldNum" sz="quarter" idx="12"/>
          </p:nvPr>
        </p:nvSpPr>
        <p:spPr/>
        <p:txBody>
          <a:bodyPr/>
          <a:lstStyle/>
          <a:p>
            <a:fld id="{C07A2DDA-7FFD-0644-9B70-29A5B1F72321}" type="slidenum">
              <a:rPr lang="en-US" smtClean="0"/>
              <a:t>0</a:t>
            </a:fld>
            <a:endParaRPr lang="en-US"/>
          </a:p>
        </p:txBody>
      </p:sp>
      <p:pic>
        <p:nvPicPr>
          <p:cNvPr id="13" name="Audio 12">
            <a:hlinkClick r:id="" action="ppaction://media"/>
            <a:extLst>
              <a:ext uri="{FF2B5EF4-FFF2-40B4-BE49-F238E27FC236}">
                <a16:creationId xmlns:a16="http://schemas.microsoft.com/office/drawing/2014/main" id="{4BDB5663-4D05-6C43-BE0A-DCEA033A5824}"/>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4289102303"/>
      </p:ext>
    </p:extLst>
  </p:cSld>
  <p:clrMapOvr>
    <a:masterClrMapping/>
  </p:clrMapOvr>
  <p:transition spd="med" advTm="24232">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CFAD31-4B3C-734C-B3BB-1A1EAC3170A7}"/>
              </a:ext>
            </a:extLst>
          </p:cNvPr>
          <p:cNvSpPr>
            <a:spLocks noGrp="1"/>
          </p:cNvSpPr>
          <p:nvPr>
            <p:ph type="title"/>
          </p:nvPr>
        </p:nvSpPr>
        <p:spPr>
          <a:xfrm>
            <a:off x="680321" y="753228"/>
            <a:ext cx="9613861" cy="1080938"/>
          </a:xfrm>
        </p:spPr>
        <p:txBody>
          <a:bodyPr>
            <a:normAutofit/>
          </a:bodyPr>
          <a:lstStyle/>
          <a:p>
            <a:r>
              <a:rPr lang="en-US" dirty="0"/>
              <a:t>Deep Dive: </a:t>
            </a:r>
            <a:r>
              <a:rPr lang="en-US" dirty="0" err="1"/>
              <a:t>WordCount</a:t>
            </a:r>
            <a:r>
              <a:rPr lang="en-US" dirty="0"/>
              <a:t> Part 2 </a:t>
            </a:r>
          </a:p>
        </p:txBody>
      </p:sp>
      <p:sp>
        <p:nvSpPr>
          <p:cNvPr id="4" name="Slide Number Placeholder 3">
            <a:extLst>
              <a:ext uri="{FF2B5EF4-FFF2-40B4-BE49-F238E27FC236}">
                <a16:creationId xmlns:a16="http://schemas.microsoft.com/office/drawing/2014/main" id="{AD9699CC-ADE7-6048-97D2-ACEF18D384AA}"/>
              </a:ext>
            </a:extLst>
          </p:cNvPr>
          <p:cNvSpPr>
            <a:spLocks noGrp="1"/>
          </p:cNvSpPr>
          <p:nvPr>
            <p:ph type="sldNum" sz="quarter" idx="12"/>
          </p:nvPr>
        </p:nvSpPr>
        <p:spPr>
          <a:xfrm>
            <a:off x="10729455" y="753227"/>
            <a:ext cx="1154151" cy="1090789"/>
          </a:xfrm>
        </p:spPr>
        <p:txBody>
          <a:bodyPr>
            <a:normAutofit/>
          </a:bodyPr>
          <a:lstStyle/>
          <a:p>
            <a:pPr>
              <a:spcAft>
                <a:spcPts val="600"/>
              </a:spcAft>
            </a:pPr>
            <a:fld id="{C07A2DDA-7FFD-0644-9B70-29A5B1F72321}" type="slidenum">
              <a:rPr lang="en-US">
                <a:solidFill>
                  <a:srgbClr val="FFFFFF"/>
                </a:solidFill>
              </a:rPr>
              <a:pPr>
                <a:spcAft>
                  <a:spcPts val="600"/>
                </a:spcAft>
              </a:pPr>
              <a:t>9</a:t>
            </a:fld>
            <a:endParaRPr lang="en-US">
              <a:solidFill>
                <a:srgbClr val="FFFFFF"/>
              </a:solidFill>
            </a:endParaRPr>
          </a:p>
        </p:txBody>
      </p:sp>
      <p:sp>
        <p:nvSpPr>
          <p:cNvPr id="9" name="Content Placeholder 8">
            <a:extLst>
              <a:ext uri="{FF2B5EF4-FFF2-40B4-BE49-F238E27FC236}">
                <a16:creationId xmlns:a16="http://schemas.microsoft.com/office/drawing/2014/main" id="{356AED49-C5F8-4E0B-8A67-B677407D9CC7}"/>
              </a:ext>
            </a:extLst>
          </p:cNvPr>
          <p:cNvSpPr>
            <a:spLocks noGrp="1"/>
          </p:cNvSpPr>
          <p:nvPr>
            <p:ph idx="1"/>
          </p:nvPr>
        </p:nvSpPr>
        <p:spPr>
          <a:xfrm>
            <a:off x="680321" y="4840529"/>
            <a:ext cx="10325933" cy="1676665"/>
          </a:xfrm>
        </p:spPr>
        <p:txBody>
          <a:bodyPr>
            <a:normAutofit/>
          </a:bodyPr>
          <a:lstStyle/>
          <a:p>
            <a:r>
              <a:rPr lang="en-US" sz="2000" dirty="0"/>
              <a:t>The shuffle selectivity in WC can be significantly reduced using a map side combiner. </a:t>
            </a:r>
          </a:p>
          <a:p>
            <a:r>
              <a:rPr lang="en-US" sz="2000" dirty="0"/>
              <a:t>Hash-based aggregation in Spark is more efficient than sort-based aggregation in MR.</a:t>
            </a:r>
          </a:p>
          <a:p>
            <a:r>
              <a:rPr lang="en-US" sz="2000" dirty="0"/>
              <a:t>Due to complexity differences in in-memory collection and combine components.</a:t>
            </a:r>
          </a:p>
        </p:txBody>
      </p:sp>
      <p:pic>
        <p:nvPicPr>
          <p:cNvPr id="5" name="Content Placeholder 4" descr="A screenshot of a cell phone&#10;&#10;Description automatically generated">
            <a:extLst>
              <a:ext uri="{FF2B5EF4-FFF2-40B4-BE49-F238E27FC236}">
                <a16:creationId xmlns:a16="http://schemas.microsoft.com/office/drawing/2014/main" id="{AF1C06F0-9FB3-6A4B-8137-C0A601046E8C}"/>
              </a:ext>
            </a:extLst>
          </p:cNvPr>
          <p:cNvPicPr>
            <a:picLocks noChangeAspect="1"/>
          </p:cNvPicPr>
          <p:nvPr/>
        </p:nvPicPr>
        <p:blipFill>
          <a:blip r:embed="rId5"/>
          <a:stretch>
            <a:fillRect/>
          </a:stretch>
        </p:blipFill>
        <p:spPr>
          <a:xfrm>
            <a:off x="1274424" y="2428524"/>
            <a:ext cx="9643151" cy="2000952"/>
          </a:xfrm>
          <a:prstGeom prst="rect">
            <a:avLst/>
          </a:prstGeom>
          <a:ln>
            <a:noFill/>
          </a:ln>
          <a:effectLst>
            <a:outerShdw blurRad="76200" dist="63500" dir="5040000" algn="tl" rotWithShape="0">
              <a:srgbClr val="000000">
                <a:alpha val="41000"/>
              </a:srgbClr>
            </a:outerShdw>
          </a:effectLst>
        </p:spPr>
      </p:pic>
      <p:pic>
        <p:nvPicPr>
          <p:cNvPr id="3" name="Audio 2">
            <a:hlinkClick r:id="" action="ppaction://media"/>
            <a:extLst>
              <a:ext uri="{FF2B5EF4-FFF2-40B4-BE49-F238E27FC236}">
                <a16:creationId xmlns:a16="http://schemas.microsoft.com/office/drawing/2014/main" id="{954F5D8D-2059-9546-B76F-0321D5BC2EF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834580829"/>
      </p:ext>
    </p:extLst>
  </p:cSld>
  <p:clrMapOvr>
    <a:masterClrMapping/>
  </p:clrMapOvr>
  <mc:AlternateContent xmlns:mc="http://schemas.openxmlformats.org/markup-compatibility/2006" xmlns:p14="http://schemas.microsoft.com/office/powerpoint/2010/main">
    <mc:Choice Requires="p14">
      <p:transition spd="slow" p14:dur="2000" advTm="29983"/>
    </mc:Choice>
    <mc:Fallback xmlns="">
      <p:transition spd="slow" advTm="2998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D5596D-35A9-B44B-A8C8-F7528D3C1C5B}"/>
              </a:ext>
            </a:extLst>
          </p:cNvPr>
          <p:cNvSpPr>
            <a:spLocks noGrp="1"/>
          </p:cNvSpPr>
          <p:nvPr>
            <p:ph type="title"/>
          </p:nvPr>
        </p:nvSpPr>
        <p:spPr/>
        <p:txBody>
          <a:bodyPr/>
          <a:lstStyle/>
          <a:p>
            <a:r>
              <a:rPr lang="en-US" dirty="0"/>
              <a:t>Results Summary Part 1</a:t>
            </a:r>
          </a:p>
        </p:txBody>
      </p:sp>
      <p:sp>
        <p:nvSpPr>
          <p:cNvPr id="3" name="Content Placeholder 2">
            <a:extLst>
              <a:ext uri="{FF2B5EF4-FFF2-40B4-BE49-F238E27FC236}">
                <a16:creationId xmlns:a16="http://schemas.microsoft.com/office/drawing/2014/main" id="{989354BB-F20A-FC4A-8AF4-DEA99A381174}"/>
              </a:ext>
            </a:extLst>
          </p:cNvPr>
          <p:cNvSpPr>
            <a:spLocks noGrp="1"/>
          </p:cNvSpPr>
          <p:nvPr>
            <p:ph idx="1"/>
          </p:nvPr>
        </p:nvSpPr>
        <p:spPr/>
        <p:txBody>
          <a:bodyPr>
            <a:normAutofit/>
          </a:bodyPr>
          <a:lstStyle/>
          <a:p>
            <a:r>
              <a:rPr lang="en-US" dirty="0"/>
              <a:t>Word Count: </a:t>
            </a:r>
          </a:p>
          <a:p>
            <a:pPr lvl="1"/>
            <a:r>
              <a:rPr lang="en-US" dirty="0"/>
              <a:t>Recall: Hash-based aggregation in Spark is more efficient than sort-based aggregation in MapReduce.</a:t>
            </a:r>
          </a:p>
          <a:p>
            <a:r>
              <a:rPr lang="en-US" dirty="0"/>
              <a:t>Sort</a:t>
            </a:r>
          </a:p>
          <a:p>
            <a:pPr lvl="1"/>
            <a:r>
              <a:rPr lang="en-US" dirty="0"/>
              <a:t>1) MR’s reduce stage is faster than Spark because MR can overlap the shuffle stage with the map stage, hiding network overhead.</a:t>
            </a:r>
          </a:p>
          <a:p>
            <a:pPr lvl="1"/>
            <a:r>
              <a:rPr lang="en-US" dirty="0"/>
              <a:t>2) Spark’s execution time of the map stages increases as the number of the reduce tasks increase.</a:t>
            </a:r>
          </a:p>
          <a:p>
            <a:pPr lvl="1"/>
            <a:r>
              <a:rPr lang="en-US" dirty="0"/>
              <a:t>3) For both, the reduction of disk spills during the shuffle stage may not lead to the speed-up since disk I/O is not a bottleneck.</a:t>
            </a:r>
          </a:p>
        </p:txBody>
      </p:sp>
      <p:sp>
        <p:nvSpPr>
          <p:cNvPr id="4" name="Slide Number Placeholder 3">
            <a:extLst>
              <a:ext uri="{FF2B5EF4-FFF2-40B4-BE49-F238E27FC236}">
                <a16:creationId xmlns:a16="http://schemas.microsoft.com/office/drawing/2014/main" id="{A4EC278F-BD27-9B41-9D19-D109A8B91351}"/>
              </a:ext>
            </a:extLst>
          </p:cNvPr>
          <p:cNvSpPr>
            <a:spLocks noGrp="1"/>
          </p:cNvSpPr>
          <p:nvPr>
            <p:ph type="sldNum" sz="quarter" idx="12"/>
          </p:nvPr>
        </p:nvSpPr>
        <p:spPr/>
        <p:txBody>
          <a:bodyPr/>
          <a:lstStyle/>
          <a:p>
            <a:fld id="{C07A2DDA-7FFD-0644-9B70-29A5B1F72321}" type="slidenum">
              <a:rPr lang="en-US" smtClean="0"/>
              <a:t>10</a:t>
            </a:fld>
            <a:endParaRPr lang="en-US"/>
          </a:p>
        </p:txBody>
      </p:sp>
      <p:pic>
        <p:nvPicPr>
          <p:cNvPr id="6" name="Audio 5">
            <a:hlinkClick r:id="" action="ppaction://media"/>
            <a:extLst>
              <a:ext uri="{FF2B5EF4-FFF2-40B4-BE49-F238E27FC236}">
                <a16:creationId xmlns:a16="http://schemas.microsoft.com/office/drawing/2014/main" id="{CFF58606-C455-624C-8719-3E02E9F1D9D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546996643"/>
      </p:ext>
    </p:extLst>
  </p:cSld>
  <p:clrMapOvr>
    <a:masterClrMapping/>
  </p:clrMapOvr>
  <p:transition spd="med" advTm="55411">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D5596D-35A9-B44B-A8C8-F7528D3C1C5B}"/>
              </a:ext>
            </a:extLst>
          </p:cNvPr>
          <p:cNvSpPr>
            <a:spLocks noGrp="1"/>
          </p:cNvSpPr>
          <p:nvPr>
            <p:ph type="title"/>
          </p:nvPr>
        </p:nvSpPr>
        <p:spPr/>
        <p:txBody>
          <a:bodyPr/>
          <a:lstStyle/>
          <a:p>
            <a:r>
              <a:rPr lang="en-US" dirty="0"/>
              <a:t>Results Summary Part 2</a:t>
            </a:r>
          </a:p>
        </p:txBody>
      </p:sp>
      <p:sp>
        <p:nvSpPr>
          <p:cNvPr id="3" name="Content Placeholder 2">
            <a:extLst>
              <a:ext uri="{FF2B5EF4-FFF2-40B4-BE49-F238E27FC236}">
                <a16:creationId xmlns:a16="http://schemas.microsoft.com/office/drawing/2014/main" id="{989354BB-F20A-FC4A-8AF4-DEA99A381174}"/>
              </a:ext>
            </a:extLst>
          </p:cNvPr>
          <p:cNvSpPr>
            <a:spLocks noGrp="1"/>
          </p:cNvSpPr>
          <p:nvPr>
            <p:ph idx="1"/>
          </p:nvPr>
        </p:nvSpPr>
        <p:spPr/>
        <p:txBody>
          <a:bodyPr>
            <a:normAutofit/>
          </a:bodyPr>
          <a:lstStyle/>
          <a:p>
            <a:r>
              <a:rPr lang="en-US" dirty="0"/>
              <a:t>Iterative </a:t>
            </a:r>
            <a:r>
              <a:rPr lang="en-US" dirty="0" err="1"/>
              <a:t>Algos</a:t>
            </a:r>
            <a:r>
              <a:rPr lang="en-US" dirty="0"/>
              <a:t>: K-Means and LR</a:t>
            </a:r>
          </a:p>
          <a:p>
            <a:pPr lvl="1"/>
            <a:r>
              <a:rPr lang="en-US" dirty="0"/>
              <a:t>Caching the raw file to reduce disk I/O may not help reduce execution time </a:t>
            </a:r>
          </a:p>
          <a:p>
            <a:pPr lvl="1"/>
            <a:r>
              <a:rPr lang="en-US" dirty="0"/>
              <a:t>RDD caching can reduce disk I/O and CPU overhead.</a:t>
            </a:r>
          </a:p>
          <a:p>
            <a:pPr lvl="1"/>
            <a:r>
              <a:rPr lang="en-US" dirty="0"/>
              <a:t>The hit ratio of both OS buffer cache and HDFS caching can increase from one iteration to the next.</a:t>
            </a:r>
          </a:p>
          <a:p>
            <a:r>
              <a:rPr lang="en-US" dirty="0"/>
              <a:t>PageRank</a:t>
            </a:r>
          </a:p>
          <a:p>
            <a:pPr lvl="1"/>
            <a:r>
              <a:rPr lang="en-US" dirty="0"/>
              <a:t>1) Spark can avoid materializing graph data structures on HDFS across iterations, which reduces various overheads.</a:t>
            </a:r>
          </a:p>
          <a:p>
            <a:pPr lvl="1"/>
            <a:r>
              <a:rPr lang="en-US" dirty="0"/>
              <a:t>2) In Graph-X, the CPU overhead for serialization/de-serialization may be higher than the disk I/O overhead without serialization.</a:t>
            </a:r>
          </a:p>
          <a:p>
            <a:pPr marL="457200" lvl="1" indent="0">
              <a:buNone/>
            </a:pPr>
            <a:endParaRPr lang="en-US" dirty="0"/>
          </a:p>
        </p:txBody>
      </p:sp>
      <p:sp>
        <p:nvSpPr>
          <p:cNvPr id="4" name="Slide Number Placeholder 3">
            <a:extLst>
              <a:ext uri="{FF2B5EF4-FFF2-40B4-BE49-F238E27FC236}">
                <a16:creationId xmlns:a16="http://schemas.microsoft.com/office/drawing/2014/main" id="{A4EC278F-BD27-9B41-9D19-D109A8B91351}"/>
              </a:ext>
            </a:extLst>
          </p:cNvPr>
          <p:cNvSpPr>
            <a:spLocks noGrp="1"/>
          </p:cNvSpPr>
          <p:nvPr>
            <p:ph type="sldNum" sz="quarter" idx="12"/>
          </p:nvPr>
        </p:nvSpPr>
        <p:spPr/>
        <p:txBody>
          <a:bodyPr/>
          <a:lstStyle/>
          <a:p>
            <a:fld id="{C07A2DDA-7FFD-0644-9B70-29A5B1F72321}" type="slidenum">
              <a:rPr lang="en-US" smtClean="0"/>
              <a:t>11</a:t>
            </a:fld>
            <a:endParaRPr lang="en-US"/>
          </a:p>
        </p:txBody>
      </p:sp>
      <p:pic>
        <p:nvPicPr>
          <p:cNvPr id="5" name="Audio 4">
            <a:hlinkClick r:id="" action="ppaction://media"/>
            <a:extLst>
              <a:ext uri="{FF2B5EF4-FFF2-40B4-BE49-F238E27FC236}">
                <a16:creationId xmlns:a16="http://schemas.microsoft.com/office/drawing/2014/main" id="{3779B9A2-A6E5-AC4D-BBD0-EDDC592760E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41593848"/>
      </p:ext>
    </p:extLst>
  </p:cSld>
  <p:clrMapOvr>
    <a:masterClrMapping/>
  </p:clrMapOvr>
  <p:transition spd="med" advTm="7544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61479-FF13-4D40-A65A-2C92E2975E63}"/>
              </a:ext>
            </a:extLst>
          </p:cNvPr>
          <p:cNvSpPr>
            <a:spLocks noGrp="1"/>
          </p:cNvSpPr>
          <p:nvPr>
            <p:ph type="title"/>
          </p:nvPr>
        </p:nvSpPr>
        <p:spPr>
          <a:xfrm>
            <a:off x="680321" y="753228"/>
            <a:ext cx="9613861" cy="1080938"/>
          </a:xfrm>
        </p:spPr>
        <p:txBody>
          <a:bodyPr>
            <a:normAutofit/>
          </a:bodyPr>
          <a:lstStyle/>
          <a:p>
            <a:r>
              <a:rPr lang="en-US" dirty="0"/>
              <a:t>Cluster Configuration Impact</a:t>
            </a:r>
          </a:p>
        </p:txBody>
      </p:sp>
      <p:sp>
        <p:nvSpPr>
          <p:cNvPr id="4" name="Slide Number Placeholder 3">
            <a:extLst>
              <a:ext uri="{FF2B5EF4-FFF2-40B4-BE49-F238E27FC236}">
                <a16:creationId xmlns:a16="http://schemas.microsoft.com/office/drawing/2014/main" id="{B4EAFD9E-6190-E443-80B0-E2E004DB77F8}"/>
              </a:ext>
            </a:extLst>
          </p:cNvPr>
          <p:cNvSpPr>
            <a:spLocks noGrp="1"/>
          </p:cNvSpPr>
          <p:nvPr>
            <p:ph type="sldNum" sz="quarter" idx="12"/>
          </p:nvPr>
        </p:nvSpPr>
        <p:spPr>
          <a:xfrm>
            <a:off x="10729455" y="753227"/>
            <a:ext cx="1154151" cy="1090789"/>
          </a:xfrm>
        </p:spPr>
        <p:txBody>
          <a:bodyPr>
            <a:normAutofit/>
          </a:bodyPr>
          <a:lstStyle/>
          <a:p>
            <a:pPr>
              <a:spcAft>
                <a:spcPts val="600"/>
              </a:spcAft>
            </a:pPr>
            <a:fld id="{C07A2DDA-7FFD-0644-9B70-29A5B1F72321}" type="slidenum">
              <a:rPr lang="en-US">
                <a:solidFill>
                  <a:srgbClr val="FFFFFF"/>
                </a:solidFill>
              </a:rPr>
              <a:pPr>
                <a:spcAft>
                  <a:spcPts val="600"/>
                </a:spcAft>
              </a:pPr>
              <a:t>12</a:t>
            </a:fld>
            <a:endParaRPr lang="en-US">
              <a:solidFill>
                <a:srgbClr val="FFFFFF"/>
              </a:solidFill>
            </a:endParaRPr>
          </a:p>
        </p:txBody>
      </p:sp>
      <p:sp>
        <p:nvSpPr>
          <p:cNvPr id="3" name="Content Placeholder 2">
            <a:extLst>
              <a:ext uri="{FF2B5EF4-FFF2-40B4-BE49-F238E27FC236}">
                <a16:creationId xmlns:a16="http://schemas.microsoft.com/office/drawing/2014/main" id="{1D752CE0-751D-BC47-A691-639ED8C2A8FB}"/>
              </a:ext>
            </a:extLst>
          </p:cNvPr>
          <p:cNvSpPr>
            <a:spLocks noGrp="1"/>
          </p:cNvSpPr>
          <p:nvPr>
            <p:ph idx="1"/>
          </p:nvPr>
        </p:nvSpPr>
        <p:spPr>
          <a:xfrm>
            <a:off x="680322" y="2336873"/>
            <a:ext cx="4931045" cy="3599316"/>
          </a:xfrm>
        </p:spPr>
        <p:txBody>
          <a:bodyPr>
            <a:normAutofit/>
          </a:bodyPr>
          <a:lstStyle/>
          <a:p>
            <a:pPr marL="0" indent="0">
              <a:buNone/>
            </a:pPr>
            <a:r>
              <a:rPr lang="en-US" sz="1400" dirty="0"/>
              <a:t>Measure performance impact of two parameters</a:t>
            </a:r>
          </a:p>
          <a:p>
            <a:r>
              <a:rPr lang="en-US" sz="1400" dirty="0"/>
              <a:t>Number of disks</a:t>
            </a:r>
          </a:p>
          <a:p>
            <a:pPr lvl="1"/>
            <a:r>
              <a:rPr lang="en-US" sz="1400" dirty="0"/>
              <a:t>Disk I/O for intermediate data is not a bottleneck for most workloads</a:t>
            </a:r>
          </a:p>
          <a:p>
            <a:pPr lvl="1"/>
            <a:r>
              <a:rPr lang="en-US" sz="1400" dirty="0"/>
              <a:t>At extremely unbalanced configs, disk I/O becomes a bottleneck</a:t>
            </a:r>
          </a:p>
          <a:p>
            <a:r>
              <a:rPr lang="en-US" sz="1400" dirty="0"/>
              <a:t>JVM heap size</a:t>
            </a:r>
          </a:p>
          <a:p>
            <a:pPr lvl="1"/>
            <a:r>
              <a:rPr lang="en-US" sz="1400" dirty="0"/>
              <a:t>Generally fraction of GC time decreases as the JVM heap size increases</a:t>
            </a:r>
          </a:p>
          <a:p>
            <a:pPr lvl="1"/>
            <a:r>
              <a:rPr lang="en-US" sz="1400" dirty="0"/>
              <a:t>When JVM heap size is larger than 256 MB, the fraction of GC time becomes relatively stable</a:t>
            </a:r>
          </a:p>
          <a:p>
            <a:pPr lvl="1"/>
            <a:r>
              <a:rPr lang="en-US" sz="1400" dirty="0"/>
              <a:t>The execution time is not sensitive to additional data spills to disks since disk I/O is not a bottleneck for WC and Sort.</a:t>
            </a:r>
          </a:p>
          <a:p>
            <a:pPr lvl="3"/>
            <a:endParaRPr lang="en-US" sz="1400" dirty="0"/>
          </a:p>
          <a:p>
            <a:pPr lvl="3"/>
            <a:endParaRPr lang="en-US" sz="1400" dirty="0"/>
          </a:p>
          <a:p>
            <a:endParaRPr lang="en-US" sz="1400" dirty="0"/>
          </a:p>
        </p:txBody>
      </p:sp>
      <p:pic>
        <p:nvPicPr>
          <p:cNvPr id="7" name="Picture 6" descr="A screenshot of a cell phone&#10;&#10;Description automatically generated">
            <a:extLst>
              <a:ext uri="{FF2B5EF4-FFF2-40B4-BE49-F238E27FC236}">
                <a16:creationId xmlns:a16="http://schemas.microsoft.com/office/drawing/2014/main" id="{9F407BD0-A0C0-1A4C-81C1-78A344437A86}"/>
              </a:ext>
            </a:extLst>
          </p:cNvPr>
          <p:cNvPicPr>
            <a:picLocks noChangeAspect="1"/>
          </p:cNvPicPr>
          <p:nvPr/>
        </p:nvPicPr>
        <p:blipFill>
          <a:blip r:embed="rId5"/>
          <a:stretch>
            <a:fillRect/>
          </a:stretch>
        </p:blipFill>
        <p:spPr>
          <a:xfrm>
            <a:off x="5611367" y="2701157"/>
            <a:ext cx="6379441" cy="2870747"/>
          </a:xfrm>
          <a:prstGeom prst="rect">
            <a:avLst/>
          </a:prstGeom>
          <a:ln>
            <a:noFill/>
          </a:ln>
          <a:effectLst>
            <a:outerShdw blurRad="76200" dist="63500" dir="5040000" algn="tl" rotWithShape="0">
              <a:srgbClr val="000000">
                <a:alpha val="41000"/>
              </a:srgbClr>
            </a:outerShdw>
          </a:effectLst>
        </p:spPr>
      </p:pic>
      <p:pic>
        <p:nvPicPr>
          <p:cNvPr id="5" name="Audio 4">
            <a:hlinkClick r:id="" action="ppaction://media"/>
            <a:extLst>
              <a:ext uri="{FF2B5EF4-FFF2-40B4-BE49-F238E27FC236}">
                <a16:creationId xmlns:a16="http://schemas.microsoft.com/office/drawing/2014/main" id="{74725F19-CB46-5F4E-8C6A-EA3E7E5CE35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370419592"/>
      </p:ext>
    </p:extLst>
  </p:cSld>
  <p:clrMapOvr>
    <a:masterClrMapping/>
  </p:clrMapOvr>
  <p:transition spd="med" advTm="68405">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9D8221-9F00-D046-9F1F-102DB66656A7}"/>
              </a:ext>
            </a:extLst>
          </p:cNvPr>
          <p:cNvSpPr>
            <a:spLocks noGrp="1"/>
          </p:cNvSpPr>
          <p:nvPr>
            <p:ph type="title"/>
          </p:nvPr>
        </p:nvSpPr>
        <p:spPr>
          <a:xfrm>
            <a:off x="680321" y="753228"/>
            <a:ext cx="9613861" cy="1080938"/>
          </a:xfrm>
        </p:spPr>
        <p:txBody>
          <a:bodyPr>
            <a:normAutofit/>
          </a:bodyPr>
          <a:lstStyle/>
          <a:p>
            <a:r>
              <a:rPr lang="en-US" dirty="0"/>
              <a:t>Takeaways:</a:t>
            </a:r>
          </a:p>
        </p:txBody>
      </p:sp>
      <p:sp>
        <p:nvSpPr>
          <p:cNvPr id="4" name="Slide Number Placeholder 3">
            <a:extLst>
              <a:ext uri="{FF2B5EF4-FFF2-40B4-BE49-F238E27FC236}">
                <a16:creationId xmlns:a16="http://schemas.microsoft.com/office/drawing/2014/main" id="{FFFAC0D8-9813-4841-A77A-500397B5DA15}"/>
              </a:ext>
            </a:extLst>
          </p:cNvPr>
          <p:cNvSpPr>
            <a:spLocks noGrp="1"/>
          </p:cNvSpPr>
          <p:nvPr>
            <p:ph type="sldNum" sz="quarter" idx="12"/>
          </p:nvPr>
        </p:nvSpPr>
        <p:spPr>
          <a:xfrm>
            <a:off x="10729455" y="753227"/>
            <a:ext cx="1154151" cy="1090789"/>
          </a:xfrm>
        </p:spPr>
        <p:txBody>
          <a:bodyPr>
            <a:normAutofit/>
          </a:bodyPr>
          <a:lstStyle/>
          <a:p>
            <a:pPr>
              <a:spcAft>
                <a:spcPts val="600"/>
              </a:spcAft>
            </a:pPr>
            <a:fld id="{C07A2DDA-7FFD-0644-9B70-29A5B1F72321}" type="slidenum">
              <a:rPr lang="en-US">
                <a:solidFill>
                  <a:srgbClr val="FFFFFF"/>
                </a:solidFill>
              </a:rPr>
              <a:pPr>
                <a:spcAft>
                  <a:spcPts val="600"/>
                </a:spcAft>
              </a:pPr>
              <a:t>13</a:t>
            </a:fld>
            <a:endParaRPr lang="en-US">
              <a:solidFill>
                <a:srgbClr val="FFFFFF"/>
              </a:solidFill>
            </a:endParaRPr>
          </a:p>
        </p:txBody>
      </p:sp>
      <p:sp>
        <p:nvSpPr>
          <p:cNvPr id="3" name="Content Placeholder 2">
            <a:extLst>
              <a:ext uri="{FF2B5EF4-FFF2-40B4-BE49-F238E27FC236}">
                <a16:creationId xmlns:a16="http://schemas.microsoft.com/office/drawing/2014/main" id="{64B887EB-E177-8747-A625-7AD813FBACB1}"/>
              </a:ext>
            </a:extLst>
          </p:cNvPr>
          <p:cNvSpPr>
            <a:spLocks noGrp="1"/>
          </p:cNvSpPr>
          <p:nvPr>
            <p:ph idx="1"/>
          </p:nvPr>
        </p:nvSpPr>
        <p:spPr>
          <a:xfrm>
            <a:off x="680322" y="2336873"/>
            <a:ext cx="4931045" cy="3599316"/>
          </a:xfrm>
        </p:spPr>
        <p:txBody>
          <a:bodyPr>
            <a:normAutofit/>
          </a:bodyPr>
          <a:lstStyle/>
          <a:p>
            <a:r>
              <a:rPr lang="en-US" sz="1400" dirty="0"/>
              <a:t>Spark is faster than MapReduce </a:t>
            </a:r>
          </a:p>
          <a:p>
            <a:pPr lvl="1"/>
            <a:r>
              <a:rPr lang="en-US" sz="1400" dirty="0"/>
              <a:t>2:5x for Word Count</a:t>
            </a:r>
          </a:p>
          <a:p>
            <a:pPr lvl="1"/>
            <a:r>
              <a:rPr lang="en-US" sz="1400" dirty="0"/>
              <a:t>5x for k-means</a:t>
            </a:r>
          </a:p>
          <a:p>
            <a:pPr lvl="1"/>
            <a:r>
              <a:rPr lang="en-US" sz="1400" dirty="0"/>
              <a:t>5x for PageRank</a:t>
            </a:r>
          </a:p>
          <a:p>
            <a:r>
              <a:rPr lang="en-US" sz="1400" dirty="0"/>
              <a:t>Primary Causes:</a:t>
            </a:r>
          </a:p>
          <a:p>
            <a:pPr lvl="1"/>
            <a:r>
              <a:rPr lang="en-US" sz="1400" dirty="0"/>
              <a:t>Hash-based is more efficient than sort-based in the above workloads</a:t>
            </a:r>
          </a:p>
          <a:p>
            <a:pPr lvl="1"/>
            <a:r>
              <a:rPr lang="en-US" sz="1400" dirty="0"/>
              <a:t>Caching input as RDDs can reduce CPU and disk overheads</a:t>
            </a:r>
          </a:p>
          <a:p>
            <a:pPr lvl="1"/>
            <a:r>
              <a:rPr lang="en-US" sz="1400" dirty="0"/>
              <a:t>Spark avoids materialization overhead</a:t>
            </a:r>
          </a:p>
          <a:p>
            <a:r>
              <a:rPr lang="en-US" sz="1400" dirty="0"/>
              <a:t>MapReduce is faster than Spark</a:t>
            </a:r>
          </a:p>
          <a:p>
            <a:pPr lvl="1"/>
            <a:r>
              <a:rPr lang="en-US" sz="1400" dirty="0"/>
              <a:t>2x for Sort</a:t>
            </a:r>
          </a:p>
          <a:p>
            <a:pPr lvl="1"/>
            <a:r>
              <a:rPr lang="en-US" sz="1400" dirty="0"/>
              <a:t>Can overlap the shuffle and map stage</a:t>
            </a:r>
          </a:p>
          <a:p>
            <a:endParaRPr lang="en-US" sz="1400" dirty="0"/>
          </a:p>
        </p:txBody>
      </p:sp>
      <p:pic>
        <p:nvPicPr>
          <p:cNvPr id="6" name="Picture 5" descr="A close up of a rug&#10;&#10;Description automatically generated">
            <a:extLst>
              <a:ext uri="{FF2B5EF4-FFF2-40B4-BE49-F238E27FC236}">
                <a16:creationId xmlns:a16="http://schemas.microsoft.com/office/drawing/2014/main" id="{50F394C0-B4B3-124C-AF05-9E1ADA08E64C}"/>
              </a:ext>
            </a:extLst>
          </p:cNvPr>
          <p:cNvPicPr>
            <a:picLocks noChangeAspect="1"/>
          </p:cNvPicPr>
          <p:nvPr/>
        </p:nvPicPr>
        <p:blipFill>
          <a:blip r:embed="rId5"/>
          <a:stretch>
            <a:fillRect/>
          </a:stretch>
        </p:blipFill>
        <p:spPr>
          <a:xfrm>
            <a:off x="6095999" y="3034209"/>
            <a:ext cx="4198182" cy="2204045"/>
          </a:xfrm>
          <a:prstGeom prst="rect">
            <a:avLst/>
          </a:prstGeom>
          <a:ln>
            <a:noFill/>
          </a:ln>
          <a:effectLst>
            <a:outerShdw blurRad="76200" dist="63500" dir="5040000" algn="tl" rotWithShape="0">
              <a:srgbClr val="000000">
                <a:alpha val="41000"/>
              </a:srgbClr>
            </a:outerShdw>
          </a:effectLst>
        </p:spPr>
      </p:pic>
      <p:pic>
        <p:nvPicPr>
          <p:cNvPr id="7" name="Audio 6">
            <a:hlinkClick r:id="" action="ppaction://media"/>
            <a:extLst>
              <a:ext uri="{FF2B5EF4-FFF2-40B4-BE49-F238E27FC236}">
                <a16:creationId xmlns:a16="http://schemas.microsoft.com/office/drawing/2014/main" id="{3B91E858-CB24-8D4C-9D4B-9CB8D8E7E2F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828450353"/>
      </p:ext>
    </p:extLst>
  </p:cSld>
  <p:clrMapOvr>
    <a:masterClrMapping/>
  </p:clrMapOvr>
  <p:transition spd="med" advTm="91866">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61479-FF13-4D40-A65A-2C92E2975E63}"/>
              </a:ext>
            </a:extLst>
          </p:cNvPr>
          <p:cNvSpPr>
            <a:spLocks noGrp="1"/>
          </p:cNvSpPr>
          <p:nvPr>
            <p:ph type="title"/>
          </p:nvPr>
        </p:nvSpPr>
        <p:spPr>
          <a:xfrm>
            <a:off x="680321" y="753228"/>
            <a:ext cx="9613861" cy="1080938"/>
          </a:xfrm>
        </p:spPr>
        <p:txBody>
          <a:bodyPr>
            <a:normAutofit/>
          </a:bodyPr>
          <a:lstStyle/>
          <a:p>
            <a:r>
              <a:rPr lang="en-US" dirty="0"/>
              <a:t>Observations: Architectural and Implementation Differences</a:t>
            </a:r>
          </a:p>
        </p:txBody>
      </p:sp>
      <p:sp>
        <p:nvSpPr>
          <p:cNvPr id="4" name="Slide Number Placeholder 3">
            <a:extLst>
              <a:ext uri="{FF2B5EF4-FFF2-40B4-BE49-F238E27FC236}">
                <a16:creationId xmlns:a16="http://schemas.microsoft.com/office/drawing/2014/main" id="{B4EAFD9E-6190-E443-80B0-E2E004DB77F8}"/>
              </a:ext>
            </a:extLst>
          </p:cNvPr>
          <p:cNvSpPr>
            <a:spLocks noGrp="1"/>
          </p:cNvSpPr>
          <p:nvPr>
            <p:ph type="sldNum" sz="quarter" idx="12"/>
          </p:nvPr>
        </p:nvSpPr>
        <p:spPr>
          <a:xfrm>
            <a:off x="10729455" y="753227"/>
            <a:ext cx="1154151" cy="1090789"/>
          </a:xfrm>
        </p:spPr>
        <p:txBody>
          <a:bodyPr>
            <a:normAutofit/>
          </a:bodyPr>
          <a:lstStyle/>
          <a:p>
            <a:pPr>
              <a:spcAft>
                <a:spcPts val="600"/>
              </a:spcAft>
            </a:pPr>
            <a:fld id="{C07A2DDA-7FFD-0644-9B70-29A5B1F72321}" type="slidenum">
              <a:rPr lang="en-US">
                <a:solidFill>
                  <a:srgbClr val="FFFFFF"/>
                </a:solidFill>
              </a:rPr>
              <a:pPr>
                <a:spcAft>
                  <a:spcPts val="600"/>
                </a:spcAft>
              </a:pPr>
              <a:t>14</a:t>
            </a:fld>
            <a:endParaRPr lang="en-US">
              <a:solidFill>
                <a:srgbClr val="FFFFFF"/>
              </a:solidFill>
            </a:endParaRPr>
          </a:p>
        </p:txBody>
      </p:sp>
      <p:sp>
        <p:nvSpPr>
          <p:cNvPr id="3" name="Content Placeholder 2">
            <a:extLst>
              <a:ext uri="{FF2B5EF4-FFF2-40B4-BE49-F238E27FC236}">
                <a16:creationId xmlns:a16="http://schemas.microsoft.com/office/drawing/2014/main" id="{1D752CE0-751D-BC47-A691-639ED8C2A8FB}"/>
              </a:ext>
            </a:extLst>
          </p:cNvPr>
          <p:cNvSpPr>
            <a:spLocks noGrp="1"/>
          </p:cNvSpPr>
          <p:nvPr>
            <p:ph idx="1"/>
          </p:nvPr>
        </p:nvSpPr>
        <p:spPr>
          <a:xfrm>
            <a:off x="680322" y="2336873"/>
            <a:ext cx="4931045" cy="3599316"/>
          </a:xfrm>
        </p:spPr>
        <p:txBody>
          <a:bodyPr>
            <a:normAutofit/>
          </a:bodyPr>
          <a:lstStyle/>
          <a:p>
            <a:r>
              <a:rPr lang="en-US" sz="1900" dirty="0"/>
              <a:t>In current Spark versions, an executor is now scalable to many reduce tasks, enabling Spark’s thread-based model to outperform MapReduce’s process-based model.</a:t>
            </a:r>
          </a:p>
          <a:p>
            <a:r>
              <a:rPr lang="en-US" sz="1900" dirty="0"/>
              <a:t>Both are now scalable to run many tasks during a shuffle, but Spark’s model eliminates the context switching overhead among JVM processes in MapReduce</a:t>
            </a:r>
          </a:p>
          <a:p>
            <a:r>
              <a:rPr lang="en-US" sz="1900" dirty="0"/>
              <a:t>MapReduce is more than 10x slower than Spark for task loading.</a:t>
            </a:r>
          </a:p>
        </p:txBody>
      </p:sp>
      <p:pic>
        <p:nvPicPr>
          <p:cNvPr id="6" name="Picture 5" descr="A screenshot of a cell phone&#10;&#10;Description automatically generated">
            <a:extLst>
              <a:ext uri="{FF2B5EF4-FFF2-40B4-BE49-F238E27FC236}">
                <a16:creationId xmlns:a16="http://schemas.microsoft.com/office/drawing/2014/main" id="{6601AA95-6011-9440-B0C1-8BBCD7879C9B}"/>
              </a:ext>
            </a:extLst>
          </p:cNvPr>
          <p:cNvPicPr>
            <a:picLocks noChangeAspect="1"/>
          </p:cNvPicPr>
          <p:nvPr/>
        </p:nvPicPr>
        <p:blipFill>
          <a:blip r:embed="rId5"/>
          <a:stretch>
            <a:fillRect/>
          </a:stretch>
        </p:blipFill>
        <p:spPr>
          <a:xfrm>
            <a:off x="5611367" y="2336873"/>
            <a:ext cx="6066505" cy="3599316"/>
          </a:xfrm>
          <a:prstGeom prst="rect">
            <a:avLst/>
          </a:prstGeom>
          <a:ln>
            <a:noFill/>
          </a:ln>
          <a:effectLst>
            <a:outerShdw blurRad="76200" dist="63500" dir="5040000" algn="tl" rotWithShape="0">
              <a:srgbClr val="000000">
                <a:alpha val="41000"/>
              </a:srgbClr>
            </a:outerShdw>
          </a:effectLst>
        </p:spPr>
      </p:pic>
      <p:pic>
        <p:nvPicPr>
          <p:cNvPr id="5" name="Audio 4">
            <a:hlinkClick r:id="" action="ppaction://media"/>
            <a:extLst>
              <a:ext uri="{FF2B5EF4-FFF2-40B4-BE49-F238E27FC236}">
                <a16:creationId xmlns:a16="http://schemas.microsoft.com/office/drawing/2014/main" id="{94DAD171-F5DF-DB4B-B689-5C55E1224AC0}"/>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183383545"/>
      </p:ext>
    </p:extLst>
  </p:cSld>
  <p:clrMapOvr>
    <a:masterClrMapping/>
  </p:clrMapOvr>
  <p:transition spd="med" advTm="37649">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61479-FF13-4D40-A65A-2C92E2975E63}"/>
              </a:ext>
            </a:extLst>
          </p:cNvPr>
          <p:cNvSpPr>
            <a:spLocks noGrp="1"/>
          </p:cNvSpPr>
          <p:nvPr>
            <p:ph type="title"/>
          </p:nvPr>
        </p:nvSpPr>
        <p:spPr>
          <a:xfrm>
            <a:off x="680321" y="753228"/>
            <a:ext cx="9613861" cy="1080938"/>
          </a:xfrm>
        </p:spPr>
        <p:txBody>
          <a:bodyPr>
            <a:normAutofit/>
          </a:bodyPr>
          <a:lstStyle/>
          <a:p>
            <a:r>
              <a:rPr lang="en-US" dirty="0"/>
              <a:t>Common Characteristics</a:t>
            </a:r>
          </a:p>
        </p:txBody>
      </p:sp>
      <p:sp>
        <p:nvSpPr>
          <p:cNvPr id="4" name="Slide Number Placeholder 3">
            <a:extLst>
              <a:ext uri="{FF2B5EF4-FFF2-40B4-BE49-F238E27FC236}">
                <a16:creationId xmlns:a16="http://schemas.microsoft.com/office/drawing/2014/main" id="{B4EAFD9E-6190-E443-80B0-E2E004DB77F8}"/>
              </a:ext>
            </a:extLst>
          </p:cNvPr>
          <p:cNvSpPr>
            <a:spLocks noGrp="1"/>
          </p:cNvSpPr>
          <p:nvPr>
            <p:ph type="sldNum" sz="quarter" idx="12"/>
          </p:nvPr>
        </p:nvSpPr>
        <p:spPr>
          <a:xfrm>
            <a:off x="10729455" y="753227"/>
            <a:ext cx="1154151" cy="1090789"/>
          </a:xfrm>
        </p:spPr>
        <p:txBody>
          <a:bodyPr>
            <a:normAutofit/>
          </a:bodyPr>
          <a:lstStyle/>
          <a:p>
            <a:pPr>
              <a:spcAft>
                <a:spcPts val="600"/>
              </a:spcAft>
            </a:pPr>
            <a:fld id="{C07A2DDA-7FFD-0644-9B70-29A5B1F72321}" type="slidenum">
              <a:rPr lang="en-US">
                <a:solidFill>
                  <a:srgbClr val="FFFFFF"/>
                </a:solidFill>
              </a:rPr>
              <a:pPr>
                <a:spcAft>
                  <a:spcPts val="600"/>
                </a:spcAft>
              </a:pPr>
              <a:t>15</a:t>
            </a:fld>
            <a:endParaRPr lang="en-US">
              <a:solidFill>
                <a:srgbClr val="FFFFFF"/>
              </a:solidFill>
            </a:endParaRPr>
          </a:p>
        </p:txBody>
      </p:sp>
      <p:sp>
        <p:nvSpPr>
          <p:cNvPr id="3" name="Content Placeholder 2">
            <a:extLst>
              <a:ext uri="{FF2B5EF4-FFF2-40B4-BE49-F238E27FC236}">
                <a16:creationId xmlns:a16="http://schemas.microsoft.com/office/drawing/2014/main" id="{1D752CE0-751D-BC47-A691-639ED8C2A8FB}"/>
              </a:ext>
            </a:extLst>
          </p:cNvPr>
          <p:cNvSpPr>
            <a:spLocks noGrp="1"/>
          </p:cNvSpPr>
          <p:nvPr>
            <p:ph idx="1"/>
          </p:nvPr>
        </p:nvSpPr>
        <p:spPr>
          <a:xfrm>
            <a:off x="334537" y="2336873"/>
            <a:ext cx="5296829" cy="3599316"/>
          </a:xfrm>
        </p:spPr>
        <p:txBody>
          <a:bodyPr>
            <a:normAutofit/>
          </a:bodyPr>
          <a:lstStyle/>
          <a:p>
            <a:r>
              <a:rPr lang="en-US" sz="1700" dirty="0"/>
              <a:t>For one pass jobs like WC and Sort, </a:t>
            </a:r>
          </a:p>
          <a:p>
            <a:pPr lvl="1"/>
            <a:r>
              <a:rPr lang="en-US" sz="1700" dirty="0"/>
              <a:t>the map stage is often CPU-bound, and</a:t>
            </a:r>
          </a:p>
          <a:p>
            <a:pPr lvl="1"/>
            <a:r>
              <a:rPr lang="en-US" sz="1700" dirty="0"/>
              <a:t>the reduce stage is often network-bound</a:t>
            </a:r>
          </a:p>
          <a:p>
            <a:r>
              <a:rPr lang="en-US" sz="1700" dirty="0"/>
              <a:t>For typical machine learning (k-means, LR) and graph analytics algorithms like PageRank, </a:t>
            </a:r>
          </a:p>
          <a:p>
            <a:pPr lvl="1"/>
            <a:r>
              <a:rPr lang="en-US" sz="1700" dirty="0"/>
              <a:t>parsing text to objects is often the bottleneck for each iteration</a:t>
            </a:r>
          </a:p>
        </p:txBody>
      </p:sp>
      <p:pic>
        <p:nvPicPr>
          <p:cNvPr id="6" name="Picture 5" descr="A picture containing mirror, game&#10;&#10;Description automatically generated">
            <a:extLst>
              <a:ext uri="{FF2B5EF4-FFF2-40B4-BE49-F238E27FC236}">
                <a16:creationId xmlns:a16="http://schemas.microsoft.com/office/drawing/2014/main" id="{B5DB5129-DB21-404F-A74D-60124B859C97}"/>
              </a:ext>
            </a:extLst>
          </p:cNvPr>
          <p:cNvPicPr>
            <a:picLocks noChangeAspect="1"/>
          </p:cNvPicPr>
          <p:nvPr/>
        </p:nvPicPr>
        <p:blipFill>
          <a:blip r:embed="rId5"/>
          <a:stretch>
            <a:fillRect/>
          </a:stretch>
        </p:blipFill>
        <p:spPr>
          <a:xfrm>
            <a:off x="5850674" y="2273791"/>
            <a:ext cx="5890994" cy="4212060"/>
          </a:xfrm>
          <a:prstGeom prst="rect">
            <a:avLst/>
          </a:prstGeom>
          <a:ln>
            <a:noFill/>
          </a:ln>
          <a:effectLst>
            <a:outerShdw blurRad="76200" dist="63500" dir="5040000" algn="tl" rotWithShape="0">
              <a:srgbClr val="000000">
                <a:alpha val="41000"/>
              </a:srgbClr>
            </a:outerShdw>
          </a:effectLst>
        </p:spPr>
      </p:pic>
      <p:pic>
        <p:nvPicPr>
          <p:cNvPr id="5" name="Audio 4">
            <a:hlinkClick r:id="" action="ppaction://media"/>
            <a:extLst>
              <a:ext uri="{FF2B5EF4-FFF2-40B4-BE49-F238E27FC236}">
                <a16:creationId xmlns:a16="http://schemas.microsoft.com/office/drawing/2014/main" id="{C668C4E0-F59C-D84A-800A-F97B3AFC68E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4212953798"/>
      </p:ext>
    </p:extLst>
  </p:cSld>
  <p:clrMapOvr>
    <a:masterClrMapping/>
  </p:clrMapOvr>
  <p:transition spd="med" advTm="24839">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32D35F-F882-9D47-B16D-6CB8B3A094BA}"/>
              </a:ext>
            </a:extLst>
          </p:cNvPr>
          <p:cNvSpPr>
            <a:spLocks noGrp="1"/>
          </p:cNvSpPr>
          <p:nvPr>
            <p:ph type="title"/>
          </p:nvPr>
        </p:nvSpPr>
        <p:spPr>
          <a:xfrm>
            <a:off x="680321" y="753228"/>
            <a:ext cx="9613861" cy="1080938"/>
          </a:xfrm>
        </p:spPr>
        <p:txBody>
          <a:bodyPr>
            <a:normAutofit/>
          </a:bodyPr>
          <a:lstStyle/>
          <a:p>
            <a:r>
              <a:rPr lang="en-US" dirty="0"/>
              <a:t>Critique</a:t>
            </a:r>
          </a:p>
        </p:txBody>
      </p:sp>
      <p:sp>
        <p:nvSpPr>
          <p:cNvPr id="4" name="Slide Number Placeholder 3">
            <a:extLst>
              <a:ext uri="{FF2B5EF4-FFF2-40B4-BE49-F238E27FC236}">
                <a16:creationId xmlns:a16="http://schemas.microsoft.com/office/drawing/2014/main" id="{1AB75281-7901-5744-9527-0DF395864639}"/>
              </a:ext>
            </a:extLst>
          </p:cNvPr>
          <p:cNvSpPr>
            <a:spLocks noGrp="1"/>
          </p:cNvSpPr>
          <p:nvPr>
            <p:ph type="sldNum" sz="quarter" idx="12"/>
          </p:nvPr>
        </p:nvSpPr>
        <p:spPr>
          <a:xfrm>
            <a:off x="10729455" y="753227"/>
            <a:ext cx="1154151" cy="1090789"/>
          </a:xfrm>
        </p:spPr>
        <p:txBody>
          <a:bodyPr>
            <a:normAutofit/>
          </a:bodyPr>
          <a:lstStyle/>
          <a:p>
            <a:pPr>
              <a:spcAft>
                <a:spcPts val="600"/>
              </a:spcAft>
            </a:pPr>
            <a:fld id="{C07A2DDA-7FFD-0644-9B70-29A5B1F72321}" type="slidenum">
              <a:rPr lang="en-US">
                <a:solidFill>
                  <a:srgbClr val="FFFFFF"/>
                </a:solidFill>
              </a:rPr>
              <a:pPr>
                <a:spcAft>
                  <a:spcPts val="600"/>
                </a:spcAft>
              </a:pPr>
              <a:t>16</a:t>
            </a:fld>
            <a:endParaRPr lang="en-US">
              <a:solidFill>
                <a:srgbClr val="FFFFFF"/>
              </a:solidFill>
            </a:endParaRPr>
          </a:p>
        </p:txBody>
      </p:sp>
      <p:sp>
        <p:nvSpPr>
          <p:cNvPr id="10" name="Content Placeholder 9">
            <a:extLst>
              <a:ext uri="{FF2B5EF4-FFF2-40B4-BE49-F238E27FC236}">
                <a16:creationId xmlns:a16="http://schemas.microsoft.com/office/drawing/2014/main" id="{C52D6F2E-CD0D-48D0-B0F9-E64205B86BCB}"/>
              </a:ext>
            </a:extLst>
          </p:cNvPr>
          <p:cNvSpPr>
            <a:spLocks noGrp="1"/>
          </p:cNvSpPr>
          <p:nvPr>
            <p:ph idx="1"/>
          </p:nvPr>
        </p:nvSpPr>
        <p:spPr>
          <a:xfrm>
            <a:off x="680322" y="2336873"/>
            <a:ext cx="3489341" cy="3599316"/>
          </a:xfrm>
        </p:spPr>
        <p:txBody>
          <a:bodyPr>
            <a:normAutofit lnSpcReduction="10000"/>
          </a:bodyPr>
          <a:lstStyle/>
          <a:p>
            <a:r>
              <a:rPr lang="en-US" sz="1800" dirty="0"/>
              <a:t>Pros: </a:t>
            </a:r>
          </a:p>
          <a:p>
            <a:pPr lvl="1"/>
            <a:r>
              <a:rPr lang="en-US" sz="1400" dirty="0"/>
              <a:t>Well structured </a:t>
            </a:r>
          </a:p>
          <a:p>
            <a:pPr lvl="1"/>
            <a:r>
              <a:rPr lang="en-US" sz="1400" dirty="0"/>
              <a:t>Methodical experiment</a:t>
            </a:r>
          </a:p>
          <a:p>
            <a:pPr lvl="1"/>
            <a:r>
              <a:rPr lang="en-US" sz="1400" dirty="0"/>
              <a:t>Many Factors considered</a:t>
            </a:r>
          </a:p>
          <a:p>
            <a:pPr lvl="1"/>
            <a:r>
              <a:rPr lang="en-US" sz="1400" dirty="0"/>
              <a:t>Depth of analysis</a:t>
            </a:r>
          </a:p>
          <a:p>
            <a:pPr lvl="1"/>
            <a:r>
              <a:rPr lang="en-US" sz="1400" dirty="0"/>
              <a:t>Well thought conclusions</a:t>
            </a:r>
          </a:p>
          <a:p>
            <a:r>
              <a:rPr lang="en-US" sz="1800" dirty="0"/>
              <a:t>Cons:</a:t>
            </a:r>
          </a:p>
          <a:p>
            <a:pPr lvl="1"/>
            <a:r>
              <a:rPr lang="en-US" sz="1400" dirty="0"/>
              <a:t>Given number of other popular open source tools, comparing just two seemed to fall short</a:t>
            </a:r>
          </a:p>
          <a:p>
            <a:r>
              <a:rPr lang="en-US" sz="1800" dirty="0"/>
              <a:t>Potential New Directions:</a:t>
            </a:r>
          </a:p>
          <a:p>
            <a:pPr lvl="1"/>
            <a:r>
              <a:rPr lang="en-US" sz="1400" dirty="0"/>
              <a:t>Different frameworks and analytic tools, like Storm</a:t>
            </a:r>
          </a:p>
          <a:p>
            <a:pPr lvl="1"/>
            <a:r>
              <a:rPr lang="en-US" sz="1400" dirty="0"/>
              <a:t>More workloads and common algorithms</a:t>
            </a:r>
          </a:p>
          <a:p>
            <a:pPr lvl="1"/>
            <a:endParaRPr lang="en-US" sz="1400" dirty="0"/>
          </a:p>
        </p:txBody>
      </p:sp>
      <p:pic>
        <p:nvPicPr>
          <p:cNvPr id="6" name="Content Placeholder 5" descr="A screenshot of a cell phone&#10;&#10;Description automatically generated">
            <a:extLst>
              <a:ext uri="{FF2B5EF4-FFF2-40B4-BE49-F238E27FC236}">
                <a16:creationId xmlns:a16="http://schemas.microsoft.com/office/drawing/2014/main" id="{B1EB177D-6D1D-924A-8428-FA3CAF6BE031}"/>
              </a:ext>
            </a:extLst>
          </p:cNvPr>
          <p:cNvPicPr>
            <a:picLocks noChangeAspect="1"/>
          </p:cNvPicPr>
          <p:nvPr/>
        </p:nvPicPr>
        <p:blipFill>
          <a:blip r:embed="rId5"/>
          <a:stretch>
            <a:fillRect/>
          </a:stretch>
        </p:blipFill>
        <p:spPr>
          <a:xfrm>
            <a:off x="5109077" y="2897939"/>
            <a:ext cx="6888644" cy="3599316"/>
          </a:xfrm>
          <a:prstGeom prst="rect">
            <a:avLst/>
          </a:prstGeom>
          <a:ln>
            <a:noFill/>
          </a:ln>
          <a:effectLst>
            <a:outerShdw blurRad="76200" dist="63500" dir="5040000" algn="tl" rotWithShape="0">
              <a:srgbClr val="000000">
                <a:alpha val="41000"/>
              </a:srgbClr>
            </a:outerShdw>
          </a:effectLst>
        </p:spPr>
      </p:pic>
      <p:pic>
        <p:nvPicPr>
          <p:cNvPr id="3" name="Audio 2">
            <a:hlinkClick r:id="" action="ppaction://media"/>
            <a:extLst>
              <a:ext uri="{FF2B5EF4-FFF2-40B4-BE49-F238E27FC236}">
                <a16:creationId xmlns:a16="http://schemas.microsoft.com/office/drawing/2014/main" id="{6B499D81-8EE4-0445-900A-AA916A0CE86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637553237"/>
      </p:ext>
    </p:extLst>
  </p:cSld>
  <p:clrMapOvr>
    <a:masterClrMapping/>
  </p:clrMapOvr>
  <p:transition spd="med" advTm="47077">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39073-2512-5A4A-B022-3A0C85EADE40}"/>
              </a:ext>
            </a:extLst>
          </p:cNvPr>
          <p:cNvSpPr>
            <a:spLocks noGrp="1"/>
          </p:cNvSpPr>
          <p:nvPr>
            <p:ph type="title"/>
          </p:nvPr>
        </p:nvSpPr>
        <p:spPr/>
        <p:txBody>
          <a:bodyPr/>
          <a:lstStyle/>
          <a:p>
            <a:r>
              <a:rPr lang="en-US" dirty="0"/>
              <a:t>Fin</a:t>
            </a:r>
          </a:p>
        </p:txBody>
      </p:sp>
      <p:sp>
        <p:nvSpPr>
          <p:cNvPr id="3" name="Slide Number Placeholder 2">
            <a:extLst>
              <a:ext uri="{FF2B5EF4-FFF2-40B4-BE49-F238E27FC236}">
                <a16:creationId xmlns:a16="http://schemas.microsoft.com/office/drawing/2014/main" id="{0621D8F9-6DD5-AD4F-99E5-A5537A18A736}"/>
              </a:ext>
            </a:extLst>
          </p:cNvPr>
          <p:cNvSpPr>
            <a:spLocks noGrp="1"/>
          </p:cNvSpPr>
          <p:nvPr>
            <p:ph type="sldNum" sz="quarter" idx="12"/>
          </p:nvPr>
        </p:nvSpPr>
        <p:spPr/>
        <p:txBody>
          <a:bodyPr/>
          <a:lstStyle/>
          <a:p>
            <a:fld id="{C07A2DDA-7FFD-0644-9B70-29A5B1F72321}" type="slidenum">
              <a:rPr lang="en-US" smtClean="0"/>
              <a:t>17</a:t>
            </a:fld>
            <a:endParaRPr lang="en-US"/>
          </a:p>
        </p:txBody>
      </p:sp>
      <p:pic>
        <p:nvPicPr>
          <p:cNvPr id="5" name="Audio 4">
            <a:hlinkClick r:id="" action="ppaction://media"/>
            <a:extLst>
              <a:ext uri="{FF2B5EF4-FFF2-40B4-BE49-F238E27FC236}">
                <a16:creationId xmlns:a16="http://schemas.microsoft.com/office/drawing/2014/main" id="{79BA0CB3-6D31-D24C-9F88-EED2AFD04FD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388771163"/>
      </p:ext>
    </p:extLst>
  </p:cSld>
  <p:clrMapOvr>
    <a:masterClrMapping/>
  </p:clrMapOvr>
  <mc:AlternateContent xmlns:mc="http://schemas.openxmlformats.org/markup-compatibility/2006" xmlns:p14="http://schemas.microsoft.com/office/powerpoint/2010/main">
    <mc:Choice Requires="p14">
      <p:transition spd="slow" p14:dur="2000" advTm="8473"/>
    </mc:Choice>
    <mc:Fallback xmlns="">
      <p:transition spd="slow" advTm="847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7D0669C1-CDCE-41C7-A9AB-65D9119F83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76" y="0"/>
            <a:ext cx="12192000" cy="6858001"/>
            <a:chOff x="-3176" y="0"/>
            <a:chExt cx="12192000" cy="6858001"/>
          </a:xfrm>
        </p:grpSpPr>
        <p:sp useBgFill="1">
          <p:nvSpPr>
            <p:cNvPr id="14" name="Rectangle 13">
              <a:extLst>
                <a:ext uri="{FF2B5EF4-FFF2-40B4-BE49-F238E27FC236}">
                  <a16:creationId xmlns:a16="http://schemas.microsoft.com/office/drawing/2014/main" id="{1F80B4EE-271C-45C6-9338-555D3B0C4A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6FCF3DCC-E585-4F88-8F8B-4EABFEF062C5}"/>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5">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grpSp>
      <p:sp>
        <p:nvSpPr>
          <p:cNvPr id="17" name="Rectangle 16">
            <a:extLst>
              <a:ext uri="{FF2B5EF4-FFF2-40B4-BE49-F238E27FC236}">
                <a16:creationId xmlns:a16="http://schemas.microsoft.com/office/drawing/2014/main" id="{F1AACF4D-AF22-463C-97CE-C34F0783C0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6499753"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FFFDAC70-5550-1846-AE37-F50720456AD4}"/>
              </a:ext>
            </a:extLst>
          </p:cNvPr>
          <p:cNvSpPr>
            <a:spLocks noGrp="1"/>
          </p:cNvSpPr>
          <p:nvPr>
            <p:ph type="title"/>
          </p:nvPr>
        </p:nvSpPr>
        <p:spPr>
          <a:xfrm>
            <a:off x="680321" y="753228"/>
            <a:ext cx="5632247" cy="1080938"/>
          </a:xfrm>
        </p:spPr>
        <p:txBody>
          <a:bodyPr>
            <a:normAutofit/>
          </a:bodyPr>
          <a:lstStyle/>
          <a:p>
            <a:r>
              <a:rPr lang="en-US" dirty="0"/>
              <a:t>Abstract</a:t>
            </a:r>
          </a:p>
        </p:txBody>
      </p:sp>
      <p:pic>
        <p:nvPicPr>
          <p:cNvPr id="19" name="Picture 18">
            <a:extLst>
              <a:ext uri="{FF2B5EF4-FFF2-40B4-BE49-F238E27FC236}">
                <a16:creationId xmlns:a16="http://schemas.microsoft.com/office/drawing/2014/main" id="{6524329A-37E7-4025-B6E9-A97D4053689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6">
            <a:extLst>
              <a:ext uri="{28A0092B-C50C-407E-A947-70E740481C1C}">
                <a14:useLocalDpi xmlns:a14="http://schemas.microsoft.com/office/drawing/2010/main" val="0"/>
              </a:ext>
            </a:extLst>
          </a:blip>
          <a:stretch>
            <a:fillRect/>
          </a:stretch>
        </p:blipFill>
        <p:spPr>
          <a:xfrm>
            <a:off x="2" y="1970240"/>
            <a:ext cx="6492240" cy="261714"/>
          </a:xfrm>
          <a:prstGeom prst="rect">
            <a:avLst/>
          </a:prstGeom>
        </p:spPr>
      </p:pic>
      <p:sp>
        <p:nvSpPr>
          <p:cNvPr id="3" name="Content Placeholder 2">
            <a:extLst>
              <a:ext uri="{FF2B5EF4-FFF2-40B4-BE49-F238E27FC236}">
                <a16:creationId xmlns:a16="http://schemas.microsoft.com/office/drawing/2014/main" id="{A3EBFB4D-B61E-7A48-A394-74317BC45AAD}"/>
              </a:ext>
            </a:extLst>
          </p:cNvPr>
          <p:cNvSpPr>
            <a:spLocks noGrp="1"/>
          </p:cNvSpPr>
          <p:nvPr>
            <p:ph idx="1"/>
          </p:nvPr>
        </p:nvSpPr>
        <p:spPr>
          <a:xfrm>
            <a:off x="680322" y="2336873"/>
            <a:ext cx="5632246" cy="3599316"/>
          </a:xfrm>
        </p:spPr>
        <p:txBody>
          <a:bodyPr>
            <a:normAutofit/>
          </a:bodyPr>
          <a:lstStyle/>
          <a:p>
            <a:r>
              <a:rPr lang="en-US" sz="2000" dirty="0"/>
              <a:t>MapReduce and Spark – most popular open source cluster computing frameworks for large scale data analytics. </a:t>
            </a:r>
          </a:p>
          <a:p>
            <a:pPr lvl="1"/>
            <a:r>
              <a:rPr lang="en-US" dirty="0"/>
              <a:t>Both hide complexity of task parallelism and fault-tolerance</a:t>
            </a:r>
          </a:p>
          <a:p>
            <a:r>
              <a:rPr lang="en-US" sz="2000" dirty="0"/>
              <a:t>Detailed Analysis:</a:t>
            </a:r>
          </a:p>
          <a:p>
            <a:pPr lvl="1"/>
            <a:r>
              <a:rPr lang="en-US" dirty="0"/>
              <a:t>1) Correlate the task execution plan with the resource utilization</a:t>
            </a:r>
          </a:p>
          <a:p>
            <a:pPr lvl="1"/>
            <a:r>
              <a:rPr lang="en-US" dirty="0"/>
              <a:t>2) Break-down of the task execution time for in-depth analysis</a:t>
            </a:r>
          </a:p>
          <a:p>
            <a:pPr lvl="1"/>
            <a:endParaRPr lang="en-US" dirty="0"/>
          </a:p>
          <a:p>
            <a:pPr lvl="1"/>
            <a:endParaRPr lang="en-US" dirty="0"/>
          </a:p>
          <a:p>
            <a:pPr lvl="1"/>
            <a:endParaRPr lang="en-US" dirty="0"/>
          </a:p>
          <a:p>
            <a:pPr lvl="1"/>
            <a:endParaRPr lang="en-US" dirty="0"/>
          </a:p>
          <a:p>
            <a:pPr lvl="1"/>
            <a:endParaRPr lang="en-US" dirty="0"/>
          </a:p>
          <a:p>
            <a:pPr lvl="1"/>
            <a:endParaRPr lang="en-US" dirty="0"/>
          </a:p>
          <a:p>
            <a:endParaRPr lang="en-US" sz="2000" dirty="0"/>
          </a:p>
        </p:txBody>
      </p:sp>
      <p:pic>
        <p:nvPicPr>
          <p:cNvPr id="6" name="Picture 5" descr="A drawing of a face&#10;&#10;Description automatically generated">
            <a:extLst>
              <a:ext uri="{FF2B5EF4-FFF2-40B4-BE49-F238E27FC236}">
                <a16:creationId xmlns:a16="http://schemas.microsoft.com/office/drawing/2014/main" id="{283D1AF2-6819-7044-BE78-123D8FFAA1CA}"/>
              </a:ext>
            </a:extLst>
          </p:cNvPr>
          <p:cNvPicPr>
            <a:picLocks noChangeAspect="1"/>
          </p:cNvPicPr>
          <p:nvPr/>
        </p:nvPicPr>
        <p:blipFill rotWithShape="1">
          <a:blip r:embed="rId7"/>
          <a:srcRect l="4361" r="7115" b="-3"/>
          <a:stretch/>
        </p:blipFill>
        <p:spPr>
          <a:xfrm>
            <a:off x="6984387" y="484632"/>
            <a:ext cx="4719805" cy="2836084"/>
          </a:xfrm>
          <a:prstGeom prst="rect">
            <a:avLst/>
          </a:prstGeom>
          <a:ln>
            <a:noFill/>
          </a:ln>
          <a:effectLst>
            <a:outerShdw blurRad="76200" dist="63500" dir="5040000" algn="tl" rotWithShape="0">
              <a:srgbClr val="000000">
                <a:alpha val="41000"/>
              </a:srgbClr>
            </a:outerShdw>
          </a:effectLst>
        </p:spPr>
      </p:pic>
      <p:pic>
        <p:nvPicPr>
          <p:cNvPr id="8" name="Picture 7" descr="A drawing of a cartoon character&#10;&#10;Description automatically generated">
            <a:extLst>
              <a:ext uri="{FF2B5EF4-FFF2-40B4-BE49-F238E27FC236}">
                <a16:creationId xmlns:a16="http://schemas.microsoft.com/office/drawing/2014/main" id="{01DAC278-2D0C-C346-A7D9-C9799BEC65C6}"/>
              </a:ext>
            </a:extLst>
          </p:cNvPr>
          <p:cNvPicPr>
            <a:picLocks noChangeAspect="1"/>
          </p:cNvPicPr>
          <p:nvPr/>
        </p:nvPicPr>
        <p:blipFill rotWithShape="1">
          <a:blip r:embed="rId8"/>
          <a:srcRect l="23568" r="24895" b="2"/>
          <a:stretch/>
        </p:blipFill>
        <p:spPr>
          <a:xfrm>
            <a:off x="6984386" y="3632401"/>
            <a:ext cx="4719805" cy="2743530"/>
          </a:xfrm>
          <a:prstGeom prst="rect">
            <a:avLst/>
          </a:prstGeom>
          <a:ln>
            <a:noFill/>
          </a:ln>
          <a:effectLst>
            <a:outerShdw blurRad="76200" dist="63500" dir="5040000" algn="tl" rotWithShape="0">
              <a:srgbClr val="000000">
                <a:alpha val="41000"/>
              </a:srgbClr>
            </a:outerShdw>
          </a:effectLst>
        </p:spPr>
      </p:pic>
      <p:sp>
        <p:nvSpPr>
          <p:cNvPr id="4" name="Slide Number Placeholder 3">
            <a:extLst>
              <a:ext uri="{FF2B5EF4-FFF2-40B4-BE49-F238E27FC236}">
                <a16:creationId xmlns:a16="http://schemas.microsoft.com/office/drawing/2014/main" id="{3D3C5F86-A9AD-424E-93BB-873AC3E17A9B}"/>
              </a:ext>
            </a:extLst>
          </p:cNvPr>
          <p:cNvSpPr>
            <a:spLocks noGrp="1"/>
          </p:cNvSpPr>
          <p:nvPr>
            <p:ph type="sldNum" sz="quarter" idx="12"/>
          </p:nvPr>
        </p:nvSpPr>
        <p:spPr>
          <a:xfrm>
            <a:off x="10900372" y="5936189"/>
            <a:ext cx="738175" cy="365122"/>
          </a:xfrm>
        </p:spPr>
        <p:txBody>
          <a:bodyPr>
            <a:normAutofit/>
          </a:bodyPr>
          <a:lstStyle/>
          <a:p>
            <a:pPr>
              <a:spcAft>
                <a:spcPts val="600"/>
              </a:spcAft>
            </a:pPr>
            <a:fld id="{C07A2DDA-7FFD-0644-9B70-29A5B1F72321}" type="slidenum">
              <a:rPr lang="en-US" sz="1050">
                <a:solidFill>
                  <a:prstClr val="white">
                    <a:tint val="75000"/>
                  </a:prstClr>
                </a:solidFill>
              </a:rPr>
              <a:pPr>
                <a:spcAft>
                  <a:spcPts val="600"/>
                </a:spcAft>
              </a:pPr>
              <a:t>1</a:t>
            </a:fld>
            <a:endParaRPr lang="en-US" sz="1050">
              <a:solidFill>
                <a:prstClr val="white">
                  <a:tint val="75000"/>
                </a:prstClr>
              </a:solidFill>
            </a:endParaRPr>
          </a:p>
        </p:txBody>
      </p:sp>
      <p:pic>
        <p:nvPicPr>
          <p:cNvPr id="11" name="Audio 10">
            <a:hlinkClick r:id="" action="ppaction://media"/>
            <a:extLst>
              <a:ext uri="{FF2B5EF4-FFF2-40B4-BE49-F238E27FC236}">
                <a16:creationId xmlns:a16="http://schemas.microsoft.com/office/drawing/2014/main" id="{D8546DD0-8291-4645-B4A4-C08CD25E4C9A}"/>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01428997"/>
      </p:ext>
    </p:extLst>
  </p:cSld>
  <p:clrMapOvr>
    <a:masterClrMapping/>
  </p:clrMapOvr>
  <p:transition spd="med" advTm="35827">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ECB87A-4AC7-DE49-97AE-6BEC896A6160}"/>
              </a:ext>
            </a:extLst>
          </p:cNvPr>
          <p:cNvSpPr>
            <a:spLocks noGrp="1"/>
          </p:cNvSpPr>
          <p:nvPr>
            <p:ph type="title"/>
          </p:nvPr>
        </p:nvSpPr>
        <p:spPr>
          <a:xfrm>
            <a:off x="680321" y="753228"/>
            <a:ext cx="9613861" cy="1080938"/>
          </a:xfrm>
        </p:spPr>
        <p:txBody>
          <a:bodyPr>
            <a:normAutofit/>
          </a:bodyPr>
          <a:lstStyle/>
          <a:p>
            <a:r>
              <a:rPr lang="en-US"/>
              <a:t>MapReduce</a:t>
            </a:r>
            <a:endParaRPr lang="en-US" dirty="0"/>
          </a:p>
        </p:txBody>
      </p:sp>
      <p:sp>
        <p:nvSpPr>
          <p:cNvPr id="4" name="Slide Number Placeholder 3">
            <a:extLst>
              <a:ext uri="{FF2B5EF4-FFF2-40B4-BE49-F238E27FC236}">
                <a16:creationId xmlns:a16="http://schemas.microsoft.com/office/drawing/2014/main" id="{44032AE1-3703-5842-B6D6-574A407BE9F4}"/>
              </a:ext>
            </a:extLst>
          </p:cNvPr>
          <p:cNvSpPr>
            <a:spLocks noGrp="1"/>
          </p:cNvSpPr>
          <p:nvPr>
            <p:ph type="sldNum" sz="quarter" idx="12"/>
          </p:nvPr>
        </p:nvSpPr>
        <p:spPr>
          <a:xfrm>
            <a:off x="10729455" y="753227"/>
            <a:ext cx="1154151" cy="1090789"/>
          </a:xfrm>
        </p:spPr>
        <p:txBody>
          <a:bodyPr>
            <a:normAutofit/>
          </a:bodyPr>
          <a:lstStyle/>
          <a:p>
            <a:pPr>
              <a:spcAft>
                <a:spcPts val="600"/>
              </a:spcAft>
            </a:pPr>
            <a:fld id="{C07A2DDA-7FFD-0644-9B70-29A5B1F72321}" type="slidenum">
              <a:rPr lang="en-US">
                <a:solidFill>
                  <a:srgbClr val="FFFFFF"/>
                </a:solidFill>
              </a:rPr>
              <a:pPr>
                <a:spcAft>
                  <a:spcPts val="600"/>
                </a:spcAft>
              </a:pPr>
              <a:t>2</a:t>
            </a:fld>
            <a:endParaRPr lang="en-US">
              <a:solidFill>
                <a:srgbClr val="FFFFFF"/>
              </a:solidFill>
            </a:endParaRPr>
          </a:p>
        </p:txBody>
      </p:sp>
      <p:sp>
        <p:nvSpPr>
          <p:cNvPr id="3" name="Content Placeholder 2">
            <a:extLst>
              <a:ext uri="{FF2B5EF4-FFF2-40B4-BE49-F238E27FC236}">
                <a16:creationId xmlns:a16="http://schemas.microsoft.com/office/drawing/2014/main" id="{9BD0E4E7-EB19-EA46-8F21-15C697A499B1}"/>
              </a:ext>
            </a:extLst>
          </p:cNvPr>
          <p:cNvSpPr>
            <a:spLocks noGrp="1"/>
          </p:cNvSpPr>
          <p:nvPr>
            <p:ph idx="1"/>
          </p:nvPr>
        </p:nvSpPr>
        <p:spPr>
          <a:xfrm>
            <a:off x="680322" y="2336873"/>
            <a:ext cx="4931045" cy="3599316"/>
          </a:xfrm>
        </p:spPr>
        <p:txBody>
          <a:bodyPr>
            <a:normAutofit/>
          </a:bodyPr>
          <a:lstStyle/>
          <a:p>
            <a:r>
              <a:rPr lang="en-US" sz="2000"/>
              <a:t>Earliest + best known</a:t>
            </a:r>
          </a:p>
          <a:p>
            <a:r>
              <a:rPr lang="en-US" sz="2000"/>
              <a:t>Apache Hadoop – widely used open source implementation</a:t>
            </a:r>
          </a:p>
          <a:p>
            <a:r>
              <a:rPr lang="en-US" sz="2000"/>
              <a:t>Simple, but framework limitations</a:t>
            </a:r>
          </a:p>
          <a:p>
            <a:pPr lvl="1"/>
            <a:r>
              <a:rPr lang="en-US"/>
              <a:t>Processes data iteratively = multiple rounds of computation on the same data</a:t>
            </a:r>
          </a:p>
          <a:p>
            <a:r>
              <a:rPr lang="en-US" sz="2000"/>
              <a:t>Designed mainly for batch jobs, but also used for iterative jobs.</a:t>
            </a:r>
          </a:p>
          <a:p>
            <a:endParaRPr lang="en-US" sz="2000"/>
          </a:p>
        </p:txBody>
      </p:sp>
      <p:pic>
        <p:nvPicPr>
          <p:cNvPr id="6" name="Picture 5" descr="A screenshot of a cell phone&#10;&#10;Description automatically generated">
            <a:extLst>
              <a:ext uri="{FF2B5EF4-FFF2-40B4-BE49-F238E27FC236}">
                <a16:creationId xmlns:a16="http://schemas.microsoft.com/office/drawing/2014/main" id="{09AB74DD-3765-734F-A17A-ACC5AD0E1846}"/>
              </a:ext>
            </a:extLst>
          </p:cNvPr>
          <p:cNvPicPr>
            <a:picLocks noChangeAspect="1"/>
          </p:cNvPicPr>
          <p:nvPr/>
        </p:nvPicPr>
        <p:blipFill>
          <a:blip r:embed="rId5"/>
          <a:stretch>
            <a:fillRect/>
          </a:stretch>
        </p:blipFill>
        <p:spPr>
          <a:xfrm>
            <a:off x="6095999" y="2836955"/>
            <a:ext cx="4198182" cy="2598553"/>
          </a:xfrm>
          <a:prstGeom prst="rect">
            <a:avLst/>
          </a:prstGeom>
          <a:ln>
            <a:noFill/>
          </a:ln>
          <a:effectLst>
            <a:outerShdw blurRad="76200" dist="63500" dir="5040000" algn="tl" rotWithShape="0">
              <a:srgbClr val="000000">
                <a:alpha val="41000"/>
              </a:srgbClr>
            </a:outerShdw>
          </a:effectLst>
        </p:spPr>
      </p:pic>
      <p:pic>
        <p:nvPicPr>
          <p:cNvPr id="8" name="Audio 7">
            <a:hlinkClick r:id="" action="ppaction://media"/>
            <a:extLst>
              <a:ext uri="{FF2B5EF4-FFF2-40B4-BE49-F238E27FC236}">
                <a16:creationId xmlns:a16="http://schemas.microsoft.com/office/drawing/2014/main" id="{7610F3B0-4206-CD41-BC8D-11F62F701D7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224993354"/>
      </p:ext>
    </p:extLst>
  </p:cSld>
  <p:clrMapOvr>
    <a:masterClrMapping/>
  </p:clrMapOvr>
  <p:transition spd="med" advTm="47763">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AA03C3-1729-0B4C-8D2B-F47D5EE37D37}"/>
              </a:ext>
            </a:extLst>
          </p:cNvPr>
          <p:cNvSpPr>
            <a:spLocks noGrp="1"/>
          </p:cNvSpPr>
          <p:nvPr>
            <p:ph type="title"/>
          </p:nvPr>
        </p:nvSpPr>
        <p:spPr>
          <a:xfrm>
            <a:off x="680321" y="753228"/>
            <a:ext cx="9613861" cy="1080938"/>
          </a:xfrm>
        </p:spPr>
        <p:txBody>
          <a:bodyPr>
            <a:normAutofit/>
          </a:bodyPr>
          <a:lstStyle/>
          <a:p>
            <a:r>
              <a:rPr lang="en-US"/>
              <a:t>Spark</a:t>
            </a:r>
            <a:endParaRPr lang="en-US" dirty="0"/>
          </a:p>
        </p:txBody>
      </p:sp>
      <p:sp>
        <p:nvSpPr>
          <p:cNvPr id="4" name="Slide Number Placeholder 3">
            <a:extLst>
              <a:ext uri="{FF2B5EF4-FFF2-40B4-BE49-F238E27FC236}">
                <a16:creationId xmlns:a16="http://schemas.microsoft.com/office/drawing/2014/main" id="{D0421FE7-5C83-0444-A7FE-2C2B4CA704EF}"/>
              </a:ext>
            </a:extLst>
          </p:cNvPr>
          <p:cNvSpPr>
            <a:spLocks noGrp="1"/>
          </p:cNvSpPr>
          <p:nvPr>
            <p:ph type="sldNum" sz="quarter" idx="12"/>
          </p:nvPr>
        </p:nvSpPr>
        <p:spPr>
          <a:xfrm>
            <a:off x="10729455" y="753227"/>
            <a:ext cx="1154151" cy="1090789"/>
          </a:xfrm>
        </p:spPr>
        <p:txBody>
          <a:bodyPr>
            <a:normAutofit/>
          </a:bodyPr>
          <a:lstStyle/>
          <a:p>
            <a:pPr>
              <a:spcAft>
                <a:spcPts val="600"/>
              </a:spcAft>
            </a:pPr>
            <a:fld id="{C07A2DDA-7FFD-0644-9B70-29A5B1F72321}" type="slidenum">
              <a:rPr lang="en-US">
                <a:solidFill>
                  <a:srgbClr val="FFFFFF"/>
                </a:solidFill>
              </a:rPr>
              <a:pPr>
                <a:spcAft>
                  <a:spcPts val="600"/>
                </a:spcAft>
              </a:pPr>
              <a:t>3</a:t>
            </a:fld>
            <a:endParaRPr lang="en-US">
              <a:solidFill>
                <a:srgbClr val="FFFFFF"/>
              </a:solidFill>
            </a:endParaRPr>
          </a:p>
        </p:txBody>
      </p:sp>
      <p:sp>
        <p:nvSpPr>
          <p:cNvPr id="3" name="Content Placeholder 2">
            <a:extLst>
              <a:ext uri="{FF2B5EF4-FFF2-40B4-BE49-F238E27FC236}">
                <a16:creationId xmlns:a16="http://schemas.microsoft.com/office/drawing/2014/main" id="{3D9A1F0F-ACBC-8F4F-B7C4-A9CB10543E1D}"/>
              </a:ext>
            </a:extLst>
          </p:cNvPr>
          <p:cNvSpPr>
            <a:spLocks noGrp="1"/>
          </p:cNvSpPr>
          <p:nvPr>
            <p:ph idx="1"/>
          </p:nvPr>
        </p:nvSpPr>
        <p:spPr>
          <a:xfrm>
            <a:off x="680322" y="2336873"/>
            <a:ext cx="4931045" cy="3599316"/>
          </a:xfrm>
        </p:spPr>
        <p:txBody>
          <a:bodyPr>
            <a:normAutofit/>
          </a:bodyPr>
          <a:lstStyle/>
          <a:p>
            <a:r>
              <a:rPr lang="en-US" sz="2000" dirty="0"/>
              <a:t>Resilient Distributed Datasets (RDDs) implement in-memory data structures to cache intermediate data across a set of nodes</a:t>
            </a:r>
          </a:p>
          <a:p>
            <a:r>
              <a:rPr lang="en-US" sz="2000" dirty="0"/>
              <a:t>Designed mainly for iterative jobs, but also used for batch jobs</a:t>
            </a:r>
          </a:p>
          <a:p>
            <a:endParaRPr lang="en-US" sz="2000" dirty="0"/>
          </a:p>
        </p:txBody>
      </p:sp>
      <p:pic>
        <p:nvPicPr>
          <p:cNvPr id="6" name="Picture 5" descr="A picture containing map&#10;&#10;Description automatically generated">
            <a:extLst>
              <a:ext uri="{FF2B5EF4-FFF2-40B4-BE49-F238E27FC236}">
                <a16:creationId xmlns:a16="http://schemas.microsoft.com/office/drawing/2014/main" id="{724E7240-7C5B-D440-BBD9-9B88A5A27A2E}"/>
              </a:ext>
            </a:extLst>
          </p:cNvPr>
          <p:cNvPicPr>
            <a:picLocks noChangeAspect="1"/>
          </p:cNvPicPr>
          <p:nvPr/>
        </p:nvPicPr>
        <p:blipFill>
          <a:blip r:embed="rId5"/>
          <a:stretch>
            <a:fillRect/>
          </a:stretch>
        </p:blipFill>
        <p:spPr>
          <a:xfrm>
            <a:off x="6096000" y="2442575"/>
            <a:ext cx="5762891" cy="1757681"/>
          </a:xfrm>
          <a:prstGeom prst="rect">
            <a:avLst/>
          </a:prstGeom>
          <a:ln>
            <a:noFill/>
          </a:ln>
          <a:effectLst>
            <a:outerShdw blurRad="76200" dist="63500" dir="5040000" algn="tl" rotWithShape="0">
              <a:srgbClr val="000000">
                <a:alpha val="41000"/>
              </a:srgbClr>
            </a:outerShdw>
          </a:effectLst>
        </p:spPr>
      </p:pic>
      <p:pic>
        <p:nvPicPr>
          <p:cNvPr id="8" name="Picture 7" descr="RDDs">
            <a:extLst>
              <a:ext uri="{FF2B5EF4-FFF2-40B4-BE49-F238E27FC236}">
                <a16:creationId xmlns:a16="http://schemas.microsoft.com/office/drawing/2014/main" id="{98AE1502-070A-464B-9131-780FE4392BBD}"/>
              </a:ext>
            </a:extLst>
          </p:cNvPr>
          <p:cNvPicPr>
            <a:picLocks noChangeAspect="1"/>
          </p:cNvPicPr>
          <p:nvPr/>
        </p:nvPicPr>
        <p:blipFill>
          <a:blip r:embed="rId6"/>
          <a:stretch>
            <a:fillRect/>
          </a:stretch>
        </p:blipFill>
        <p:spPr>
          <a:xfrm>
            <a:off x="6095999" y="4411596"/>
            <a:ext cx="4375759" cy="2243979"/>
          </a:xfrm>
          <a:prstGeom prst="rect">
            <a:avLst/>
          </a:prstGeom>
        </p:spPr>
      </p:pic>
      <p:pic>
        <p:nvPicPr>
          <p:cNvPr id="7" name="Audio 6">
            <a:hlinkClick r:id="" action="ppaction://media"/>
            <a:extLst>
              <a:ext uri="{FF2B5EF4-FFF2-40B4-BE49-F238E27FC236}">
                <a16:creationId xmlns:a16="http://schemas.microsoft.com/office/drawing/2014/main" id="{0A1734C4-6908-364B-B3F1-290C6BF6D2D5}"/>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715183006"/>
      </p:ext>
    </p:extLst>
  </p:cSld>
  <p:clrMapOvr>
    <a:masterClrMapping/>
  </p:clrMapOvr>
  <p:transition spd="med" advTm="29008">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E8282E-BA3A-F348-B62D-6F23ECDC1B38}"/>
              </a:ext>
            </a:extLst>
          </p:cNvPr>
          <p:cNvSpPr>
            <a:spLocks noGrp="1"/>
          </p:cNvSpPr>
          <p:nvPr>
            <p:ph type="title"/>
          </p:nvPr>
        </p:nvSpPr>
        <p:spPr>
          <a:xfrm>
            <a:off x="680321" y="753228"/>
            <a:ext cx="9613861" cy="1080938"/>
          </a:xfrm>
        </p:spPr>
        <p:txBody>
          <a:bodyPr>
            <a:normAutofit/>
          </a:bodyPr>
          <a:lstStyle/>
          <a:p>
            <a:r>
              <a:rPr lang="en-US" dirty="0"/>
              <a:t>Profiling Tools</a:t>
            </a:r>
          </a:p>
        </p:txBody>
      </p:sp>
      <p:sp>
        <p:nvSpPr>
          <p:cNvPr id="4" name="Slide Number Placeholder 3">
            <a:extLst>
              <a:ext uri="{FF2B5EF4-FFF2-40B4-BE49-F238E27FC236}">
                <a16:creationId xmlns:a16="http://schemas.microsoft.com/office/drawing/2014/main" id="{EB869637-B5BB-D944-B0F5-8523ACD665E2}"/>
              </a:ext>
            </a:extLst>
          </p:cNvPr>
          <p:cNvSpPr>
            <a:spLocks noGrp="1"/>
          </p:cNvSpPr>
          <p:nvPr>
            <p:ph type="sldNum" sz="quarter" idx="12"/>
          </p:nvPr>
        </p:nvSpPr>
        <p:spPr>
          <a:xfrm>
            <a:off x="10729455" y="753227"/>
            <a:ext cx="1154151" cy="1090789"/>
          </a:xfrm>
        </p:spPr>
        <p:txBody>
          <a:bodyPr>
            <a:normAutofit/>
          </a:bodyPr>
          <a:lstStyle/>
          <a:p>
            <a:pPr>
              <a:spcAft>
                <a:spcPts val="600"/>
              </a:spcAft>
            </a:pPr>
            <a:fld id="{C07A2DDA-7FFD-0644-9B70-29A5B1F72321}" type="slidenum">
              <a:rPr lang="en-US">
                <a:solidFill>
                  <a:srgbClr val="FFFFFF"/>
                </a:solidFill>
              </a:rPr>
              <a:pPr>
                <a:spcAft>
                  <a:spcPts val="600"/>
                </a:spcAft>
              </a:pPr>
              <a:t>4</a:t>
            </a:fld>
            <a:endParaRPr lang="en-US">
              <a:solidFill>
                <a:srgbClr val="FFFFFF"/>
              </a:solidFill>
            </a:endParaRPr>
          </a:p>
        </p:txBody>
      </p:sp>
      <p:sp>
        <p:nvSpPr>
          <p:cNvPr id="3" name="Content Placeholder 2">
            <a:extLst>
              <a:ext uri="{FF2B5EF4-FFF2-40B4-BE49-F238E27FC236}">
                <a16:creationId xmlns:a16="http://schemas.microsoft.com/office/drawing/2014/main" id="{8B57EE69-D093-184F-B26A-018818DBB8B2}"/>
              </a:ext>
            </a:extLst>
          </p:cNvPr>
          <p:cNvSpPr>
            <a:spLocks noGrp="1"/>
          </p:cNvSpPr>
          <p:nvPr>
            <p:ph idx="1"/>
          </p:nvPr>
        </p:nvSpPr>
        <p:spPr>
          <a:xfrm>
            <a:off x="680322" y="2336873"/>
            <a:ext cx="5015836" cy="3599316"/>
          </a:xfrm>
        </p:spPr>
        <p:txBody>
          <a:bodyPr>
            <a:normAutofit/>
          </a:bodyPr>
          <a:lstStyle/>
          <a:p>
            <a:r>
              <a:rPr lang="en-US" sz="1800" dirty="0"/>
              <a:t>1) Visualize the correlation of the task execution plan with resource utilization</a:t>
            </a:r>
          </a:p>
          <a:p>
            <a:r>
              <a:rPr lang="en-US" sz="1800" dirty="0"/>
              <a:t>2) Break-down of the task execution time for in-depth analysis</a:t>
            </a:r>
          </a:p>
          <a:p>
            <a:endParaRPr lang="en-US" sz="1800" dirty="0"/>
          </a:p>
        </p:txBody>
      </p:sp>
      <p:pic>
        <p:nvPicPr>
          <p:cNvPr id="6" name="Picture 5" descr="A picture containing ball, water, air, ready&#10;&#10;Description automatically generated">
            <a:extLst>
              <a:ext uri="{FF2B5EF4-FFF2-40B4-BE49-F238E27FC236}">
                <a16:creationId xmlns:a16="http://schemas.microsoft.com/office/drawing/2014/main" id="{D127E60F-5565-DE4D-9060-72250368AFD8}"/>
              </a:ext>
            </a:extLst>
          </p:cNvPr>
          <p:cNvPicPr>
            <a:picLocks noChangeAspect="1"/>
          </p:cNvPicPr>
          <p:nvPr/>
        </p:nvPicPr>
        <p:blipFill>
          <a:blip r:embed="rId5"/>
          <a:stretch>
            <a:fillRect/>
          </a:stretch>
        </p:blipFill>
        <p:spPr>
          <a:xfrm>
            <a:off x="6495842" y="2505909"/>
            <a:ext cx="5015836" cy="3598863"/>
          </a:xfrm>
          <a:prstGeom prst="rect">
            <a:avLst/>
          </a:prstGeom>
          <a:ln>
            <a:noFill/>
          </a:ln>
          <a:effectLst>
            <a:outerShdw blurRad="76200" dist="63500" dir="5040000" algn="tl" rotWithShape="0">
              <a:srgbClr val="000000">
                <a:alpha val="41000"/>
              </a:srgbClr>
            </a:outerShdw>
          </a:effectLst>
        </p:spPr>
      </p:pic>
      <p:pic>
        <p:nvPicPr>
          <p:cNvPr id="5" name="Audio 4">
            <a:hlinkClick r:id="" action="ppaction://media"/>
            <a:extLst>
              <a:ext uri="{FF2B5EF4-FFF2-40B4-BE49-F238E27FC236}">
                <a16:creationId xmlns:a16="http://schemas.microsoft.com/office/drawing/2014/main" id="{1D4A3D57-5999-5541-96B2-8AE44BE2BF7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970587229"/>
      </p:ext>
    </p:extLst>
  </p:cSld>
  <p:clrMapOvr>
    <a:masterClrMapping/>
  </p:clrMapOvr>
  <mc:AlternateContent xmlns:mc="http://schemas.openxmlformats.org/markup-compatibility/2006" xmlns:p14="http://schemas.microsoft.com/office/powerpoint/2010/main">
    <mc:Choice Requires="p14">
      <p:transition spd="slow" p14:dur="2000" advTm="20232"/>
    </mc:Choice>
    <mc:Fallback xmlns="">
      <p:transition spd="slow" advTm="2023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61479-FF13-4D40-A65A-2C92E2975E63}"/>
              </a:ext>
            </a:extLst>
          </p:cNvPr>
          <p:cNvSpPr>
            <a:spLocks noGrp="1"/>
          </p:cNvSpPr>
          <p:nvPr>
            <p:ph type="title"/>
          </p:nvPr>
        </p:nvSpPr>
        <p:spPr>
          <a:xfrm>
            <a:off x="680321" y="753228"/>
            <a:ext cx="9613861" cy="1080938"/>
          </a:xfrm>
        </p:spPr>
        <p:txBody>
          <a:bodyPr>
            <a:normAutofit/>
          </a:bodyPr>
          <a:lstStyle/>
          <a:p>
            <a:r>
              <a:rPr lang="en-US"/>
              <a:t>Contributions</a:t>
            </a:r>
          </a:p>
        </p:txBody>
      </p:sp>
      <p:sp>
        <p:nvSpPr>
          <p:cNvPr id="4" name="Slide Number Placeholder 3">
            <a:extLst>
              <a:ext uri="{FF2B5EF4-FFF2-40B4-BE49-F238E27FC236}">
                <a16:creationId xmlns:a16="http://schemas.microsoft.com/office/drawing/2014/main" id="{B4EAFD9E-6190-E443-80B0-E2E004DB77F8}"/>
              </a:ext>
            </a:extLst>
          </p:cNvPr>
          <p:cNvSpPr>
            <a:spLocks noGrp="1"/>
          </p:cNvSpPr>
          <p:nvPr>
            <p:ph type="sldNum" sz="quarter" idx="12"/>
          </p:nvPr>
        </p:nvSpPr>
        <p:spPr>
          <a:xfrm>
            <a:off x="10729455" y="753227"/>
            <a:ext cx="1154151" cy="1090789"/>
          </a:xfrm>
        </p:spPr>
        <p:txBody>
          <a:bodyPr>
            <a:normAutofit/>
          </a:bodyPr>
          <a:lstStyle/>
          <a:p>
            <a:pPr>
              <a:spcAft>
                <a:spcPts val="600"/>
              </a:spcAft>
            </a:pPr>
            <a:fld id="{C07A2DDA-7FFD-0644-9B70-29A5B1F72321}" type="slidenum">
              <a:rPr lang="en-US">
                <a:solidFill>
                  <a:srgbClr val="FFFFFF"/>
                </a:solidFill>
              </a:rPr>
              <a:pPr>
                <a:spcAft>
                  <a:spcPts val="600"/>
                </a:spcAft>
              </a:pPr>
              <a:t>5</a:t>
            </a:fld>
            <a:endParaRPr lang="en-US">
              <a:solidFill>
                <a:srgbClr val="FFFFFF"/>
              </a:solidFill>
            </a:endParaRPr>
          </a:p>
        </p:txBody>
      </p:sp>
      <p:sp>
        <p:nvSpPr>
          <p:cNvPr id="3" name="Content Placeholder 2">
            <a:extLst>
              <a:ext uri="{FF2B5EF4-FFF2-40B4-BE49-F238E27FC236}">
                <a16:creationId xmlns:a16="http://schemas.microsoft.com/office/drawing/2014/main" id="{1D752CE0-751D-BC47-A691-639ED8C2A8FB}"/>
              </a:ext>
            </a:extLst>
          </p:cNvPr>
          <p:cNvSpPr>
            <a:spLocks noGrp="1"/>
          </p:cNvSpPr>
          <p:nvPr>
            <p:ph idx="1"/>
          </p:nvPr>
        </p:nvSpPr>
        <p:spPr>
          <a:xfrm>
            <a:off x="680322" y="2336873"/>
            <a:ext cx="4931045" cy="3599316"/>
          </a:xfrm>
        </p:spPr>
        <p:txBody>
          <a:bodyPr>
            <a:normAutofit/>
          </a:bodyPr>
          <a:lstStyle/>
          <a:p>
            <a:r>
              <a:rPr lang="en-US" sz="2000" dirty="0"/>
              <a:t>1) State of the Art</a:t>
            </a:r>
          </a:p>
          <a:p>
            <a:pPr lvl="1"/>
            <a:r>
              <a:rPr lang="en-US" dirty="0"/>
              <a:t>Most popular frameworks for large scale data analytics. </a:t>
            </a:r>
          </a:p>
          <a:p>
            <a:r>
              <a:rPr lang="en-US" sz="2000" dirty="0"/>
              <a:t>2) Advances</a:t>
            </a:r>
          </a:p>
          <a:p>
            <a:pPr lvl="1"/>
            <a:r>
              <a:rPr lang="en-US" dirty="0"/>
              <a:t>Dissects MapReduce and Spark frameworks to collect stats to identify differences</a:t>
            </a:r>
          </a:p>
          <a:p>
            <a:pPr lvl="1"/>
            <a:r>
              <a:rPr lang="en-US" dirty="0"/>
              <a:t>Attribute performance differences to architectural components</a:t>
            </a:r>
          </a:p>
          <a:p>
            <a:pPr lvl="1"/>
            <a:endParaRPr lang="en-US" dirty="0"/>
          </a:p>
          <a:p>
            <a:pPr lvl="1"/>
            <a:endParaRPr lang="en-US" dirty="0"/>
          </a:p>
        </p:txBody>
      </p:sp>
      <p:pic>
        <p:nvPicPr>
          <p:cNvPr id="7" name="Picture 6" descr="A picture containing outdoor, building, person, person&#10;&#10;Description automatically generated">
            <a:extLst>
              <a:ext uri="{FF2B5EF4-FFF2-40B4-BE49-F238E27FC236}">
                <a16:creationId xmlns:a16="http://schemas.microsoft.com/office/drawing/2014/main" id="{4C54E28D-8DF7-7E4A-B79F-A65CC807728B}"/>
              </a:ext>
            </a:extLst>
          </p:cNvPr>
          <p:cNvPicPr>
            <a:picLocks noChangeAspect="1"/>
          </p:cNvPicPr>
          <p:nvPr/>
        </p:nvPicPr>
        <p:blipFill>
          <a:blip r:embed="rId5"/>
          <a:stretch>
            <a:fillRect/>
          </a:stretch>
        </p:blipFill>
        <p:spPr>
          <a:xfrm>
            <a:off x="6096000" y="2496188"/>
            <a:ext cx="5415679" cy="3249407"/>
          </a:xfrm>
          <a:prstGeom prst="rect">
            <a:avLst/>
          </a:prstGeom>
          <a:ln>
            <a:noFill/>
          </a:ln>
          <a:effectLst>
            <a:outerShdw blurRad="76200" dist="63500" dir="5040000" algn="tl" rotWithShape="0">
              <a:srgbClr val="000000">
                <a:alpha val="41000"/>
              </a:srgbClr>
            </a:outerShdw>
          </a:effectLst>
        </p:spPr>
      </p:pic>
      <p:pic>
        <p:nvPicPr>
          <p:cNvPr id="6" name="Audio 5">
            <a:hlinkClick r:id="" action="ppaction://media"/>
            <a:extLst>
              <a:ext uri="{FF2B5EF4-FFF2-40B4-BE49-F238E27FC236}">
                <a16:creationId xmlns:a16="http://schemas.microsoft.com/office/drawing/2014/main" id="{5BD9530E-F716-9143-99DB-E1F160EC052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599133908"/>
      </p:ext>
    </p:extLst>
  </p:cSld>
  <p:clrMapOvr>
    <a:masterClrMapping/>
  </p:clrMapOvr>
  <p:transition spd="med" advTm="59941">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52B315-EC2D-C84A-8760-EB4212519A9F}"/>
              </a:ext>
            </a:extLst>
          </p:cNvPr>
          <p:cNvSpPr>
            <a:spLocks noGrp="1"/>
          </p:cNvSpPr>
          <p:nvPr>
            <p:ph type="title"/>
          </p:nvPr>
        </p:nvSpPr>
        <p:spPr>
          <a:xfrm>
            <a:off x="680321" y="753228"/>
            <a:ext cx="9613861" cy="1080938"/>
          </a:xfrm>
        </p:spPr>
        <p:txBody>
          <a:bodyPr>
            <a:normAutofit/>
          </a:bodyPr>
          <a:lstStyle/>
          <a:p>
            <a:r>
              <a:rPr lang="en-US"/>
              <a:t>Workload Description	</a:t>
            </a:r>
          </a:p>
        </p:txBody>
      </p:sp>
      <p:sp>
        <p:nvSpPr>
          <p:cNvPr id="4" name="Slide Number Placeholder 3">
            <a:extLst>
              <a:ext uri="{FF2B5EF4-FFF2-40B4-BE49-F238E27FC236}">
                <a16:creationId xmlns:a16="http://schemas.microsoft.com/office/drawing/2014/main" id="{87F22975-4CFA-874C-8A3F-12CB04484996}"/>
              </a:ext>
            </a:extLst>
          </p:cNvPr>
          <p:cNvSpPr>
            <a:spLocks noGrp="1"/>
          </p:cNvSpPr>
          <p:nvPr>
            <p:ph type="sldNum" sz="quarter" idx="12"/>
          </p:nvPr>
        </p:nvSpPr>
        <p:spPr>
          <a:xfrm>
            <a:off x="10729455" y="753227"/>
            <a:ext cx="1154151" cy="1090789"/>
          </a:xfrm>
        </p:spPr>
        <p:txBody>
          <a:bodyPr>
            <a:normAutofit/>
          </a:bodyPr>
          <a:lstStyle/>
          <a:p>
            <a:pPr>
              <a:spcAft>
                <a:spcPts val="600"/>
              </a:spcAft>
            </a:pPr>
            <a:fld id="{C07A2DDA-7FFD-0644-9B70-29A5B1F72321}" type="slidenum">
              <a:rPr lang="en-US">
                <a:solidFill>
                  <a:srgbClr val="FFFFFF"/>
                </a:solidFill>
              </a:rPr>
              <a:pPr>
                <a:spcAft>
                  <a:spcPts val="600"/>
                </a:spcAft>
              </a:pPr>
              <a:t>6</a:t>
            </a:fld>
            <a:endParaRPr lang="en-US">
              <a:solidFill>
                <a:srgbClr val="FFFFFF"/>
              </a:solidFill>
            </a:endParaRPr>
          </a:p>
        </p:txBody>
      </p:sp>
      <p:sp>
        <p:nvSpPr>
          <p:cNvPr id="3" name="Content Placeholder 2">
            <a:extLst>
              <a:ext uri="{FF2B5EF4-FFF2-40B4-BE49-F238E27FC236}">
                <a16:creationId xmlns:a16="http://schemas.microsoft.com/office/drawing/2014/main" id="{3FA429E4-3560-7243-973E-2229D93D07BE}"/>
              </a:ext>
            </a:extLst>
          </p:cNvPr>
          <p:cNvSpPr>
            <a:spLocks noGrp="1"/>
          </p:cNvSpPr>
          <p:nvPr>
            <p:ph idx="1"/>
          </p:nvPr>
        </p:nvSpPr>
        <p:spPr>
          <a:xfrm>
            <a:off x="680322" y="2336873"/>
            <a:ext cx="3489341" cy="3599316"/>
          </a:xfrm>
        </p:spPr>
        <p:txBody>
          <a:bodyPr>
            <a:normAutofit/>
          </a:bodyPr>
          <a:lstStyle/>
          <a:p>
            <a:r>
              <a:rPr lang="en-US" sz="1800" dirty="0"/>
              <a:t>Set of Workloads: </a:t>
            </a:r>
          </a:p>
          <a:p>
            <a:pPr lvl="1"/>
            <a:r>
              <a:rPr lang="en-US" sz="1800" dirty="0"/>
              <a:t>Word Count (WC)</a:t>
            </a:r>
          </a:p>
          <a:p>
            <a:pPr lvl="1"/>
            <a:r>
              <a:rPr lang="en-US" sz="1800" dirty="0"/>
              <a:t>Sort</a:t>
            </a:r>
          </a:p>
          <a:p>
            <a:pPr lvl="1"/>
            <a:r>
              <a:rPr lang="en-US" sz="1800" dirty="0"/>
              <a:t>K-Means</a:t>
            </a:r>
          </a:p>
          <a:p>
            <a:pPr lvl="1"/>
            <a:r>
              <a:rPr lang="en-US" sz="1800" dirty="0"/>
              <a:t>Linear Regression (LR)</a:t>
            </a:r>
          </a:p>
          <a:p>
            <a:pPr lvl="1"/>
            <a:r>
              <a:rPr lang="en-US" sz="1800" dirty="0"/>
              <a:t>PageRank</a:t>
            </a:r>
          </a:p>
        </p:txBody>
      </p:sp>
      <p:pic>
        <p:nvPicPr>
          <p:cNvPr id="6" name="Picture 5" descr="WordCount">
            <a:extLst>
              <a:ext uri="{FF2B5EF4-FFF2-40B4-BE49-F238E27FC236}">
                <a16:creationId xmlns:a16="http://schemas.microsoft.com/office/drawing/2014/main" id="{8F5FA389-CF58-B14F-AE12-63AB74138C4E}"/>
              </a:ext>
            </a:extLst>
          </p:cNvPr>
          <p:cNvPicPr>
            <a:picLocks noChangeAspect="1"/>
          </p:cNvPicPr>
          <p:nvPr/>
        </p:nvPicPr>
        <p:blipFill>
          <a:blip r:embed="rId5"/>
          <a:stretch>
            <a:fillRect/>
          </a:stretch>
        </p:blipFill>
        <p:spPr>
          <a:xfrm>
            <a:off x="4654295" y="2493614"/>
            <a:ext cx="7110242" cy="4141718"/>
          </a:xfrm>
          <a:prstGeom prst="rect">
            <a:avLst/>
          </a:prstGeom>
          <a:ln>
            <a:noFill/>
          </a:ln>
          <a:effectLst>
            <a:outerShdw blurRad="76200" dist="63500" dir="5040000" algn="tl" rotWithShape="0">
              <a:srgbClr val="000000">
                <a:alpha val="41000"/>
              </a:srgbClr>
            </a:outerShdw>
          </a:effectLst>
        </p:spPr>
      </p:pic>
      <p:pic>
        <p:nvPicPr>
          <p:cNvPr id="5" name="Audio 4">
            <a:hlinkClick r:id="" action="ppaction://media"/>
            <a:extLst>
              <a:ext uri="{FF2B5EF4-FFF2-40B4-BE49-F238E27FC236}">
                <a16:creationId xmlns:a16="http://schemas.microsoft.com/office/drawing/2014/main" id="{B68433DC-F2DB-524F-B200-E61A93AA67A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850840185"/>
      </p:ext>
    </p:extLst>
  </p:cSld>
  <p:clrMapOvr>
    <a:masterClrMapping/>
  </p:clrMapOvr>
  <p:transition spd="med" advTm="24363">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04CE10-3E19-D44E-8E4B-06D068926F4A}"/>
              </a:ext>
            </a:extLst>
          </p:cNvPr>
          <p:cNvSpPr>
            <a:spLocks noGrp="1"/>
          </p:cNvSpPr>
          <p:nvPr>
            <p:ph type="title"/>
          </p:nvPr>
        </p:nvSpPr>
        <p:spPr/>
        <p:txBody>
          <a:bodyPr/>
          <a:lstStyle/>
          <a:p>
            <a:r>
              <a:rPr lang="en-US" dirty="0"/>
              <a:t>Deep Dive: Experiment Setup</a:t>
            </a:r>
          </a:p>
        </p:txBody>
      </p:sp>
      <p:graphicFrame>
        <p:nvGraphicFramePr>
          <p:cNvPr id="5" name="Content Placeholder 4">
            <a:extLst>
              <a:ext uri="{FF2B5EF4-FFF2-40B4-BE49-F238E27FC236}">
                <a16:creationId xmlns:a16="http://schemas.microsoft.com/office/drawing/2014/main" id="{27CDC12D-FA3F-1344-9717-E7478AEE35A6}"/>
              </a:ext>
            </a:extLst>
          </p:cNvPr>
          <p:cNvGraphicFramePr>
            <a:graphicFrameLocks noGrp="1"/>
          </p:cNvGraphicFramePr>
          <p:nvPr>
            <p:ph idx="1"/>
            <p:extLst>
              <p:ext uri="{D42A27DB-BD31-4B8C-83A1-F6EECF244321}">
                <p14:modId xmlns:p14="http://schemas.microsoft.com/office/powerpoint/2010/main" val="605189035"/>
              </p:ext>
            </p:extLst>
          </p:nvPr>
        </p:nvGraphicFramePr>
        <p:xfrm>
          <a:off x="681038" y="2336800"/>
          <a:ext cx="9613900" cy="3931920"/>
        </p:xfrm>
        <a:graphic>
          <a:graphicData uri="http://schemas.openxmlformats.org/drawingml/2006/table">
            <a:tbl>
              <a:tblPr firstRow="1" bandRow="1">
                <a:tableStyleId>{5C22544A-7EE6-4342-B048-85BDC9FD1C3A}</a:tableStyleId>
              </a:tblPr>
              <a:tblGrid>
                <a:gridCol w="4806950">
                  <a:extLst>
                    <a:ext uri="{9D8B030D-6E8A-4147-A177-3AD203B41FA5}">
                      <a16:colId xmlns:a16="http://schemas.microsoft.com/office/drawing/2014/main" val="3228346122"/>
                    </a:ext>
                  </a:extLst>
                </a:gridCol>
                <a:gridCol w="4806950">
                  <a:extLst>
                    <a:ext uri="{9D8B030D-6E8A-4147-A177-3AD203B41FA5}">
                      <a16:colId xmlns:a16="http://schemas.microsoft.com/office/drawing/2014/main" val="266257740"/>
                    </a:ext>
                  </a:extLst>
                </a:gridCol>
              </a:tblGrid>
              <a:tr h="370840">
                <a:tc>
                  <a:txBody>
                    <a:bodyPr/>
                    <a:lstStyle/>
                    <a:p>
                      <a:pPr marL="0" indent="0">
                        <a:buFont typeface="Arial" panose="020B0604020202020204" pitchFamily="34" charset="0"/>
                        <a:buNone/>
                      </a:pPr>
                      <a:r>
                        <a:rPr lang="en-US" b="0" u="sng" dirty="0"/>
                        <a:t>Hardware</a:t>
                      </a:r>
                    </a:p>
                    <a:p>
                      <a:pPr marL="342900" indent="-342900">
                        <a:buFont typeface="Arial" panose="020B0604020202020204" pitchFamily="34" charset="0"/>
                        <a:buChar char="•"/>
                      </a:pPr>
                      <a:r>
                        <a:rPr lang="en-US" dirty="0"/>
                        <a:t>Same hardware; 4 total servers.</a:t>
                      </a:r>
                    </a:p>
                    <a:p>
                      <a:pPr marL="800100" lvl="1" indent="-342900">
                        <a:buFont typeface="Arial" panose="020B0604020202020204" pitchFamily="34" charset="0"/>
                        <a:buChar char="•"/>
                      </a:pPr>
                      <a:r>
                        <a:rPr lang="en-US" dirty="0"/>
                        <a:t>Each node has 32x 2.9GHz, CPU cores</a:t>
                      </a:r>
                    </a:p>
                    <a:p>
                      <a:pPr marL="800100" lvl="1" indent="-342900">
                        <a:buFont typeface="Arial" panose="020B0604020202020204" pitchFamily="34" charset="0"/>
                        <a:buChar char="•"/>
                      </a:pPr>
                      <a:r>
                        <a:rPr lang="en-US" dirty="0"/>
                        <a:t>9 disk drives at 7.2k RPM with 1 TB each</a:t>
                      </a:r>
                    </a:p>
                    <a:p>
                      <a:pPr marL="800100" lvl="1" indent="-342900">
                        <a:buFont typeface="Arial" panose="020B0604020202020204" pitchFamily="34" charset="0"/>
                        <a:buChar char="•"/>
                      </a:pPr>
                      <a:r>
                        <a:rPr lang="en-US" dirty="0"/>
                        <a:t>190 GB of RAM</a:t>
                      </a:r>
                    </a:p>
                    <a:p>
                      <a:pPr marL="342900" indent="-342900">
                        <a:buFont typeface="Arial" panose="020B0604020202020204" pitchFamily="34" charset="0"/>
                        <a:buChar char="•"/>
                      </a:pPr>
                      <a:r>
                        <a:rPr lang="en-US" dirty="0"/>
                        <a:t>Total: </a:t>
                      </a:r>
                    </a:p>
                    <a:p>
                      <a:pPr marL="800100" lvl="1" indent="-342900">
                        <a:buFont typeface="Arial" panose="020B0604020202020204" pitchFamily="34" charset="0"/>
                        <a:buChar char="•"/>
                      </a:pPr>
                      <a:r>
                        <a:rPr lang="en-US" dirty="0"/>
                        <a:t>128 CPU cores, </a:t>
                      </a:r>
                    </a:p>
                    <a:p>
                      <a:pPr marL="800100" lvl="1" indent="-342900">
                        <a:buFont typeface="Arial" panose="020B0604020202020204" pitchFamily="34" charset="0"/>
                        <a:buChar char="•"/>
                      </a:pPr>
                      <a:r>
                        <a:rPr lang="en-US" dirty="0"/>
                        <a:t>760 GB RAM, and </a:t>
                      </a:r>
                    </a:p>
                    <a:p>
                      <a:pPr marL="800100" lvl="1" indent="-342900">
                        <a:buFont typeface="Arial" panose="020B0604020202020204" pitchFamily="34" charset="0"/>
                        <a:buChar char="•"/>
                      </a:pPr>
                      <a:r>
                        <a:rPr lang="en-US" dirty="0"/>
                        <a:t>36 TB locally attached storage.</a:t>
                      </a:r>
                    </a:p>
                    <a:p>
                      <a:pPr marL="800100" lvl="1" indent="-342900">
                        <a:buFont typeface="Arial" panose="020B0604020202020204" pitchFamily="34" charset="0"/>
                        <a:buChar char="•"/>
                      </a:pPr>
                      <a:r>
                        <a:rPr lang="en-US" dirty="0"/>
                        <a:t>Read Speed: 125GB/sec</a:t>
                      </a:r>
                    </a:p>
                    <a:p>
                      <a:pPr marL="800100" lvl="1" indent="-342900">
                        <a:buFont typeface="Arial" panose="020B0604020202020204" pitchFamily="34" charset="0"/>
                        <a:buChar char="•"/>
                      </a:pPr>
                      <a:r>
                        <a:rPr lang="en-US" dirty="0"/>
                        <a:t>Write Speed : 45GB/sec</a:t>
                      </a:r>
                    </a:p>
                    <a:p>
                      <a:pPr marL="342900" indent="-342900">
                        <a:buFont typeface="Arial" panose="020B0604020202020204" pitchFamily="34" charset="0"/>
                        <a:buChar char="•"/>
                      </a:pPr>
                      <a:r>
                        <a:rPr lang="en-US" dirty="0"/>
                        <a:t>Equivalent to a cluster with 100 VMs</a:t>
                      </a:r>
                    </a:p>
                  </a:txBody>
                  <a:tcPr/>
                </a:tc>
                <a:tc>
                  <a:txBody>
                    <a:bodyPr/>
                    <a:lstStyle/>
                    <a:p>
                      <a:r>
                        <a:rPr lang="en-US" u="sng" dirty="0"/>
                        <a:t>Software</a:t>
                      </a:r>
                    </a:p>
                    <a:p>
                      <a:pPr marL="285750" indent="-285750">
                        <a:buFont typeface="Arial" panose="020B0604020202020204" pitchFamily="34" charset="0"/>
                        <a:buChar char="•"/>
                      </a:pPr>
                      <a:r>
                        <a:rPr lang="en-US" dirty="0"/>
                        <a:t>Hadoop v2.4.0, YARN</a:t>
                      </a:r>
                    </a:p>
                    <a:p>
                      <a:pPr marL="285750" indent="-285750">
                        <a:buFont typeface="Arial" panose="020B0604020202020204" pitchFamily="34" charset="0"/>
                        <a:buChar char="•"/>
                      </a:pPr>
                      <a:r>
                        <a:rPr lang="en-US" dirty="0"/>
                        <a:t>32 Containers Per node</a:t>
                      </a:r>
                    </a:p>
                    <a:p>
                      <a:pPr marL="285750" indent="-285750">
                        <a:buFont typeface="Arial" panose="020B0604020202020204" pitchFamily="34" charset="0"/>
                        <a:buChar char="•"/>
                      </a:pPr>
                      <a:r>
                        <a:rPr lang="en-US" dirty="0"/>
                        <a:t>JVM heap size 3GB per task</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Spark v1.3.0 in standalone on HDFS v2.4.0</a:t>
                      </a:r>
                    </a:p>
                    <a:p>
                      <a:pPr marL="285750" indent="-285750">
                        <a:buFont typeface="Arial" panose="020B0604020202020204" pitchFamily="34" charset="0"/>
                        <a:buChar char="•"/>
                      </a:pPr>
                      <a:r>
                        <a:rPr lang="en-US" dirty="0"/>
                        <a:t>Each node has 8 Spark workers with 4 threads</a:t>
                      </a:r>
                    </a:p>
                    <a:p>
                      <a:pPr marL="285750" indent="-285750">
                        <a:buFont typeface="Arial" panose="020B0604020202020204" pitchFamily="34" charset="0"/>
                        <a:buChar char="•"/>
                      </a:pPr>
                      <a:r>
                        <a:rPr lang="en-US" dirty="0"/>
                        <a:t>JVM heap size 16GB for both Spark driver and executors</a:t>
                      </a:r>
                    </a:p>
                    <a:p>
                      <a:pPr marL="285750" indent="-285750">
                        <a:buFont typeface="Arial" panose="020B0604020202020204" pitchFamily="34" charset="0"/>
                        <a:buChar char="•"/>
                      </a:pPr>
                      <a:endParaRPr lang="en-US" dirty="0"/>
                    </a:p>
                  </a:txBody>
                  <a:tcPr/>
                </a:tc>
                <a:extLst>
                  <a:ext uri="{0D108BD9-81ED-4DB2-BD59-A6C34878D82A}">
                    <a16:rowId xmlns:a16="http://schemas.microsoft.com/office/drawing/2014/main" val="2984673593"/>
                  </a:ext>
                </a:extLst>
              </a:tr>
            </a:tbl>
          </a:graphicData>
        </a:graphic>
      </p:graphicFrame>
      <p:sp>
        <p:nvSpPr>
          <p:cNvPr id="4" name="Slide Number Placeholder 3">
            <a:extLst>
              <a:ext uri="{FF2B5EF4-FFF2-40B4-BE49-F238E27FC236}">
                <a16:creationId xmlns:a16="http://schemas.microsoft.com/office/drawing/2014/main" id="{DA610262-8FAB-B947-9A1F-D165DF937406}"/>
              </a:ext>
            </a:extLst>
          </p:cNvPr>
          <p:cNvSpPr>
            <a:spLocks noGrp="1"/>
          </p:cNvSpPr>
          <p:nvPr>
            <p:ph type="sldNum" sz="quarter" idx="12"/>
          </p:nvPr>
        </p:nvSpPr>
        <p:spPr/>
        <p:txBody>
          <a:bodyPr/>
          <a:lstStyle/>
          <a:p>
            <a:fld id="{C07A2DDA-7FFD-0644-9B70-29A5B1F72321}" type="slidenum">
              <a:rPr lang="en-US" smtClean="0"/>
              <a:t>7</a:t>
            </a:fld>
            <a:endParaRPr lang="en-US"/>
          </a:p>
        </p:txBody>
      </p:sp>
      <p:pic>
        <p:nvPicPr>
          <p:cNvPr id="3" name="Audio 2">
            <a:hlinkClick r:id="" action="ppaction://media"/>
            <a:extLst>
              <a:ext uri="{FF2B5EF4-FFF2-40B4-BE49-F238E27FC236}">
                <a16:creationId xmlns:a16="http://schemas.microsoft.com/office/drawing/2014/main" id="{7BF55571-56F3-4E4B-8699-A1AE64D14AC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075411641"/>
      </p:ext>
    </p:extLst>
  </p:cSld>
  <p:clrMapOvr>
    <a:masterClrMapping/>
  </p:clrMapOvr>
  <mc:AlternateContent xmlns:mc="http://schemas.openxmlformats.org/markup-compatibility/2006" xmlns:p14="http://schemas.microsoft.com/office/powerpoint/2010/main">
    <mc:Choice Requires="p14">
      <p:transition spd="slow" p14:dur="2000" advTm="19438"/>
    </mc:Choice>
    <mc:Fallback xmlns="">
      <p:transition spd="slow" advTm="1943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CFAD31-4B3C-734C-B3BB-1A1EAC3170A7}"/>
              </a:ext>
            </a:extLst>
          </p:cNvPr>
          <p:cNvSpPr>
            <a:spLocks noGrp="1"/>
          </p:cNvSpPr>
          <p:nvPr>
            <p:ph type="title"/>
          </p:nvPr>
        </p:nvSpPr>
        <p:spPr>
          <a:xfrm>
            <a:off x="680321" y="753228"/>
            <a:ext cx="9613861" cy="1080938"/>
          </a:xfrm>
        </p:spPr>
        <p:txBody>
          <a:bodyPr>
            <a:normAutofit/>
          </a:bodyPr>
          <a:lstStyle/>
          <a:p>
            <a:r>
              <a:rPr lang="en-US"/>
              <a:t>Deep Dive: WordCount </a:t>
            </a:r>
            <a:endParaRPr lang="en-US" dirty="0"/>
          </a:p>
        </p:txBody>
      </p:sp>
      <p:sp>
        <p:nvSpPr>
          <p:cNvPr id="4" name="Slide Number Placeholder 3">
            <a:extLst>
              <a:ext uri="{FF2B5EF4-FFF2-40B4-BE49-F238E27FC236}">
                <a16:creationId xmlns:a16="http://schemas.microsoft.com/office/drawing/2014/main" id="{AD9699CC-ADE7-6048-97D2-ACEF18D384AA}"/>
              </a:ext>
            </a:extLst>
          </p:cNvPr>
          <p:cNvSpPr>
            <a:spLocks noGrp="1"/>
          </p:cNvSpPr>
          <p:nvPr>
            <p:ph type="sldNum" sz="quarter" idx="12"/>
          </p:nvPr>
        </p:nvSpPr>
        <p:spPr>
          <a:xfrm>
            <a:off x="10729455" y="753227"/>
            <a:ext cx="1154151" cy="1090789"/>
          </a:xfrm>
        </p:spPr>
        <p:txBody>
          <a:bodyPr>
            <a:normAutofit/>
          </a:bodyPr>
          <a:lstStyle/>
          <a:p>
            <a:pPr>
              <a:spcAft>
                <a:spcPts val="600"/>
              </a:spcAft>
            </a:pPr>
            <a:fld id="{C07A2DDA-7FFD-0644-9B70-29A5B1F72321}" type="slidenum">
              <a:rPr lang="en-US">
                <a:solidFill>
                  <a:srgbClr val="FFFFFF"/>
                </a:solidFill>
              </a:rPr>
              <a:pPr>
                <a:spcAft>
                  <a:spcPts val="600"/>
                </a:spcAft>
              </a:pPr>
              <a:t>8</a:t>
            </a:fld>
            <a:endParaRPr lang="en-US">
              <a:solidFill>
                <a:srgbClr val="FFFFFF"/>
              </a:solidFill>
            </a:endParaRPr>
          </a:p>
        </p:txBody>
      </p:sp>
      <p:sp>
        <p:nvSpPr>
          <p:cNvPr id="21" name="Content Placeholder 9">
            <a:extLst>
              <a:ext uri="{FF2B5EF4-FFF2-40B4-BE49-F238E27FC236}">
                <a16:creationId xmlns:a16="http://schemas.microsoft.com/office/drawing/2014/main" id="{D1F1FD76-BA95-4E2C-8845-7EBE5E6C6C4F}"/>
              </a:ext>
            </a:extLst>
          </p:cNvPr>
          <p:cNvSpPr>
            <a:spLocks noGrp="1"/>
          </p:cNvSpPr>
          <p:nvPr>
            <p:ph idx="1"/>
          </p:nvPr>
        </p:nvSpPr>
        <p:spPr>
          <a:xfrm>
            <a:off x="312234" y="2336873"/>
            <a:ext cx="2497873" cy="3599316"/>
          </a:xfrm>
        </p:spPr>
        <p:txBody>
          <a:bodyPr>
            <a:normAutofit/>
          </a:bodyPr>
          <a:lstStyle/>
          <a:p>
            <a:r>
              <a:rPr lang="en-US" sz="1800" dirty="0"/>
              <a:t>3 Waves of Map tasks (Blue Fig 1)</a:t>
            </a:r>
          </a:p>
          <a:p>
            <a:r>
              <a:rPr lang="en-US" sz="1800" dirty="0"/>
              <a:t>Map Stage:</a:t>
            </a:r>
          </a:p>
          <a:p>
            <a:pPr lvl="1"/>
            <a:r>
              <a:rPr lang="en-US" sz="1400" dirty="0"/>
              <a:t>Spark: Disk-bound</a:t>
            </a:r>
          </a:p>
          <a:p>
            <a:pPr lvl="1"/>
            <a:r>
              <a:rPr lang="en-US" sz="1400" dirty="0"/>
              <a:t>MR: CPU-bound</a:t>
            </a:r>
          </a:p>
          <a:p>
            <a:pPr lvl="1"/>
            <a:r>
              <a:rPr lang="en-US" sz="1400" dirty="0"/>
              <a:t>Spark requires less CPU time</a:t>
            </a:r>
          </a:p>
          <a:p>
            <a:r>
              <a:rPr lang="en-US" sz="1800" dirty="0"/>
              <a:t>Reduce Stage: </a:t>
            </a:r>
          </a:p>
          <a:p>
            <a:pPr lvl="1"/>
            <a:r>
              <a:rPr lang="en-US" sz="1400" dirty="0"/>
              <a:t>Network resource utilization is network-bound</a:t>
            </a:r>
          </a:p>
        </p:txBody>
      </p:sp>
      <p:pic>
        <p:nvPicPr>
          <p:cNvPr id="6" name="Content Placeholder 5" descr="A close up of a map&#10;&#10;Description automatically generated">
            <a:extLst>
              <a:ext uri="{FF2B5EF4-FFF2-40B4-BE49-F238E27FC236}">
                <a16:creationId xmlns:a16="http://schemas.microsoft.com/office/drawing/2014/main" id="{1C17E606-554B-794E-887C-F947F9B5C6F2}"/>
              </a:ext>
            </a:extLst>
          </p:cNvPr>
          <p:cNvPicPr>
            <a:picLocks noChangeAspect="1"/>
          </p:cNvPicPr>
          <p:nvPr/>
        </p:nvPicPr>
        <p:blipFill>
          <a:blip r:embed="rId5"/>
          <a:stretch>
            <a:fillRect/>
          </a:stretch>
        </p:blipFill>
        <p:spPr>
          <a:xfrm>
            <a:off x="3136108" y="2346723"/>
            <a:ext cx="8932077" cy="3930112"/>
          </a:xfrm>
          <a:prstGeom prst="rect">
            <a:avLst/>
          </a:prstGeom>
          <a:ln>
            <a:noFill/>
          </a:ln>
          <a:effectLst>
            <a:outerShdw blurRad="76200" dist="63500" dir="5040000" algn="tl" rotWithShape="0">
              <a:srgbClr val="000000">
                <a:alpha val="41000"/>
              </a:srgbClr>
            </a:outerShdw>
          </a:effectLst>
        </p:spPr>
      </p:pic>
      <p:pic>
        <p:nvPicPr>
          <p:cNvPr id="3" name="Audio 2">
            <a:hlinkClick r:id="" action="ppaction://media"/>
            <a:extLst>
              <a:ext uri="{FF2B5EF4-FFF2-40B4-BE49-F238E27FC236}">
                <a16:creationId xmlns:a16="http://schemas.microsoft.com/office/drawing/2014/main" id="{F5AAEBF4-8C36-674F-A3FA-A0FA9245458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858314556"/>
      </p:ext>
    </p:extLst>
  </p:cSld>
  <p:clrMapOvr>
    <a:masterClrMapping/>
  </p:clrMapOvr>
  <mc:AlternateContent xmlns:mc="http://schemas.openxmlformats.org/markup-compatibility/2006" xmlns:p14="http://schemas.microsoft.com/office/powerpoint/2010/main">
    <mc:Choice Requires="p14">
      <p:transition spd="slow" p14:dur="2000" advTm="50041"/>
    </mc:Choice>
    <mc:Fallback xmlns="">
      <p:transition spd="slow" advTm="5004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theme/theme1.xml><?xml version="1.0" encoding="utf-8"?>
<a:theme xmlns:a="http://schemas.openxmlformats.org/drawingml/2006/main" name="Berlin">
  <a:themeElements>
    <a:clrScheme name="Berlin">
      <a:dk1>
        <a:sysClr val="windowText" lastClr="000000"/>
      </a:dk1>
      <a:lt1>
        <a:sysClr val="window" lastClr="FFFFFF"/>
      </a:lt1>
      <a:dk2>
        <a:srgbClr val="9D360E"/>
      </a:dk2>
      <a:lt2>
        <a:srgbClr val="E7E6E6"/>
      </a:lt2>
      <a:accent1>
        <a:srgbClr val="F09415"/>
      </a:accent1>
      <a:accent2>
        <a:srgbClr val="C1B56B"/>
      </a:accent2>
      <a:accent3>
        <a:srgbClr val="4BAF73"/>
      </a:accent3>
      <a:accent4>
        <a:srgbClr val="5AA6C0"/>
      </a:accent4>
      <a:accent5>
        <a:srgbClr val="D17DF9"/>
      </a:accent5>
      <a:accent6>
        <a:srgbClr val="FA7E5C"/>
      </a:accent6>
      <a:hlink>
        <a:srgbClr val="FFAE3E"/>
      </a:hlink>
      <a:folHlink>
        <a:srgbClr val="FCC77E"/>
      </a:folHlink>
    </a:clrScheme>
    <a:fontScheme name="Berlin">
      <a:majorFont>
        <a:latin typeface="Trebuchet MS" panose="020B0603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panose="020B0603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erlin">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270000"/>
                <a:satMod val="200000"/>
                <a:lumMod val="128000"/>
              </a:schemeClr>
            </a:gs>
            <a:gs pos="50000">
              <a:schemeClr val="phClr">
                <a:shade val="100000"/>
                <a:hueMod val="100000"/>
                <a:satMod val="110000"/>
                <a:lumMod val="130000"/>
              </a:schemeClr>
            </a:gs>
            <a:gs pos="100000">
              <a:schemeClr val="phClr">
                <a:shade val="78000"/>
                <a:hueMod val="44000"/>
                <a:satMod val="200000"/>
                <a:lumMod val="69000"/>
              </a:schemeClr>
            </a:gs>
          </a:gsLst>
          <a:lin ang="2520000" scaled="0"/>
        </a:gradFill>
      </a:bgFillStyleLst>
    </a:fmtScheme>
  </a:themeElements>
  <a:objectDefaults/>
  <a:extraClrSchemeLst/>
  <a:extLst>
    <a:ext uri="{05A4C25C-085E-4340-85A3-A5531E510DB2}">
      <thm15:themeFamily xmlns:thm15="http://schemas.microsoft.com/office/thememl/2012/main" name="Berlin" id="{7B5DBA9E-B069-418E-9360-A61BDD0615A4}" vid="{C0CBE056-4EF4-4D92-969E-947779DA7AA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912</TotalTime>
  <Words>2551</Words>
  <Application>Microsoft Macintosh PowerPoint</Application>
  <PresentationFormat>Widescreen</PresentationFormat>
  <Paragraphs>220</Paragraphs>
  <Slides>18</Slides>
  <Notes>18</Notes>
  <HiddenSlides>0</HiddenSlides>
  <MMClips>18</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18</vt:i4>
      </vt:variant>
    </vt:vector>
  </HeadingPairs>
  <TitlesOfParts>
    <vt:vector size="22" baseType="lpstr">
      <vt:lpstr>Arial</vt:lpstr>
      <vt:lpstr>Calibri</vt:lpstr>
      <vt:lpstr>Trebuchet MS</vt:lpstr>
      <vt:lpstr>Berlin</vt:lpstr>
      <vt:lpstr>Large Scale Data Analytics: MapReduce vs. Spark</vt:lpstr>
      <vt:lpstr>Abstract</vt:lpstr>
      <vt:lpstr>MapReduce</vt:lpstr>
      <vt:lpstr>Spark</vt:lpstr>
      <vt:lpstr>Profiling Tools</vt:lpstr>
      <vt:lpstr>Contributions</vt:lpstr>
      <vt:lpstr>Workload Description </vt:lpstr>
      <vt:lpstr>Deep Dive: Experiment Setup</vt:lpstr>
      <vt:lpstr>Deep Dive: WordCount </vt:lpstr>
      <vt:lpstr>Deep Dive: WordCount Part 2 </vt:lpstr>
      <vt:lpstr>Results Summary Part 1</vt:lpstr>
      <vt:lpstr>Results Summary Part 2</vt:lpstr>
      <vt:lpstr>Cluster Configuration Impact</vt:lpstr>
      <vt:lpstr>Takeaways:</vt:lpstr>
      <vt:lpstr>Observations: Architectural and Implementation Differences</vt:lpstr>
      <vt:lpstr>Common Characteristics</vt:lpstr>
      <vt:lpstr>Critique</vt:lpstr>
      <vt:lpstr>Fin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Large Scale Data Analytics: MapReduce vs. Spark</dc:title>
  <dc:creator>Arthur Liou</dc:creator>
  <cp:lastModifiedBy>Arthur Liou</cp:lastModifiedBy>
  <cp:revision>70</cp:revision>
  <dcterms:created xsi:type="dcterms:W3CDTF">2020-07-03T00:37:25Z</dcterms:created>
  <dcterms:modified xsi:type="dcterms:W3CDTF">2020-07-03T16:56:01Z</dcterms:modified>
</cp:coreProperties>
</file>